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6" r:id="rId2"/>
    <p:sldId id="257" r:id="rId3"/>
    <p:sldId id="258" r:id="rId4"/>
    <p:sldId id="260" r:id="rId5"/>
    <p:sldId id="259" r:id="rId6"/>
    <p:sldId id="281" r:id="rId7"/>
    <p:sldId id="277" r:id="rId8"/>
    <p:sldId id="298" r:id="rId9"/>
    <p:sldId id="299" r:id="rId10"/>
    <p:sldId id="282" r:id="rId11"/>
    <p:sldId id="263" r:id="rId12"/>
    <p:sldId id="300" r:id="rId13"/>
    <p:sldId id="301" r:id="rId14"/>
    <p:sldId id="302" r:id="rId15"/>
    <p:sldId id="305" r:id="rId16"/>
    <p:sldId id="304" r:id="rId17"/>
    <p:sldId id="283" r:id="rId18"/>
    <p:sldId id="270" r:id="rId19"/>
    <p:sldId id="271" r:id="rId20"/>
    <p:sldId id="284" r:id="rId21"/>
    <p:sldId id="290" r:id="rId22"/>
    <p:sldId id="291" r:id="rId23"/>
    <p:sldId id="292" r:id="rId24"/>
    <p:sldId id="295" r:id="rId25"/>
    <p:sldId id="296" r:id="rId26"/>
    <p:sldId id="297" r:id="rId27"/>
    <p:sldId id="262" r:id="rId28"/>
    <p:sldId id="276" r:id="rId29"/>
    <p:sldId id="274" r:id="rId30"/>
    <p:sldId id="275" r:id="rId31"/>
    <p:sldId id="280"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209" autoAdjust="0"/>
  </p:normalViewPr>
  <p:slideViewPr>
    <p:cSldViewPr snapToGrid="0">
      <p:cViewPr varScale="1">
        <p:scale>
          <a:sx n="72" d="100"/>
          <a:sy n="72" d="100"/>
        </p:scale>
        <p:origin x="110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Monthly Stoat Monitoring</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Trapcatch</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Sheet1!$A$2:$A$26</c:f>
              <c:strCache>
                <c:ptCount val="25"/>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pt idx="24">
                  <c:v>Jan</c:v>
                </c:pt>
              </c:strCache>
            </c:strRef>
          </c:cat>
          <c:val>
            <c:numRef>
              <c:f>Sheet1!$B$2:$B$26</c:f>
              <c:numCache>
                <c:formatCode>General</c:formatCode>
                <c:ptCount val="25"/>
                <c:pt idx="0">
                  <c:v>1</c:v>
                </c:pt>
                <c:pt idx="1">
                  <c:v>1</c:v>
                </c:pt>
                <c:pt idx="2">
                  <c:v>1</c:v>
                </c:pt>
                <c:pt idx="3">
                  <c:v>2</c:v>
                </c:pt>
                <c:pt idx="4">
                  <c:v>0</c:v>
                </c:pt>
                <c:pt idx="5">
                  <c:v>0</c:v>
                </c:pt>
                <c:pt idx="6">
                  <c:v>0</c:v>
                </c:pt>
                <c:pt idx="7">
                  <c:v>0</c:v>
                </c:pt>
                <c:pt idx="8">
                  <c:v>2</c:v>
                </c:pt>
                <c:pt idx="9">
                  <c:v>1</c:v>
                </c:pt>
                <c:pt idx="10">
                  <c:v>7</c:v>
                </c:pt>
                <c:pt idx="11">
                  <c:v>5</c:v>
                </c:pt>
                <c:pt idx="12">
                  <c:v>5</c:v>
                </c:pt>
                <c:pt idx="13">
                  <c:v>5</c:v>
                </c:pt>
                <c:pt idx="14">
                  <c:v>4</c:v>
                </c:pt>
                <c:pt idx="15">
                  <c:v>2</c:v>
                </c:pt>
                <c:pt idx="16">
                  <c:v>1</c:v>
                </c:pt>
                <c:pt idx="17">
                  <c:v>0</c:v>
                </c:pt>
                <c:pt idx="18">
                  <c:v>0</c:v>
                </c:pt>
                <c:pt idx="19">
                  <c:v>2</c:v>
                </c:pt>
                <c:pt idx="20">
                  <c:v>0</c:v>
                </c:pt>
                <c:pt idx="21">
                  <c:v>0</c:v>
                </c:pt>
                <c:pt idx="22">
                  <c:v>1</c:v>
                </c:pt>
                <c:pt idx="23">
                  <c:v>0</c:v>
                </c:pt>
                <c:pt idx="24">
                  <c:v>1</c:v>
                </c:pt>
              </c:numCache>
            </c:numRef>
          </c:val>
          <c:smooth val="0"/>
          <c:extLst>
            <c:ext xmlns:c16="http://schemas.microsoft.com/office/drawing/2014/chart" uri="{C3380CC4-5D6E-409C-BE32-E72D297353CC}">
              <c16:uniqueId val="{00000000-0C51-46C0-B2F9-20888DD9795A}"/>
            </c:ext>
          </c:extLst>
        </c:ser>
        <c:dLbls>
          <c:dLblPos val="t"/>
          <c:showLegendKey val="0"/>
          <c:showVal val="1"/>
          <c:showCatName val="0"/>
          <c:showSerName val="0"/>
          <c:showPercent val="0"/>
          <c:showBubbleSize val="0"/>
        </c:dLbls>
        <c:marker val="1"/>
        <c:smooth val="0"/>
        <c:axId val="292731216"/>
        <c:axId val="292731544"/>
      </c:lineChart>
      <c:catAx>
        <c:axId val="29273121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292731544"/>
        <c:crosses val="autoZero"/>
        <c:auto val="1"/>
        <c:lblAlgn val="ctr"/>
        <c:lblOffset val="100"/>
        <c:noMultiLvlLbl val="0"/>
      </c:catAx>
      <c:valAx>
        <c:axId val="29273154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292731216"/>
        <c:crosses val="autoZero"/>
        <c:crossBetween val="between"/>
      </c:valAx>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Monthly Stoat Monitoring</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Trapcatch</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Sheet1!$A$2:$A$26</c:f>
              <c:strCache>
                <c:ptCount val="25"/>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pt idx="24">
                  <c:v>Jan</c:v>
                </c:pt>
              </c:strCache>
            </c:strRef>
          </c:cat>
          <c:val>
            <c:numRef>
              <c:f>Sheet1!$B$2:$B$26</c:f>
              <c:numCache>
                <c:formatCode>General</c:formatCode>
                <c:ptCount val="25"/>
                <c:pt idx="0">
                  <c:v>1</c:v>
                </c:pt>
                <c:pt idx="1">
                  <c:v>1</c:v>
                </c:pt>
                <c:pt idx="2">
                  <c:v>1</c:v>
                </c:pt>
                <c:pt idx="3">
                  <c:v>2</c:v>
                </c:pt>
                <c:pt idx="4">
                  <c:v>0</c:v>
                </c:pt>
                <c:pt idx="5">
                  <c:v>0</c:v>
                </c:pt>
                <c:pt idx="6">
                  <c:v>0</c:v>
                </c:pt>
                <c:pt idx="7">
                  <c:v>0</c:v>
                </c:pt>
                <c:pt idx="8">
                  <c:v>2</c:v>
                </c:pt>
                <c:pt idx="9">
                  <c:v>1</c:v>
                </c:pt>
                <c:pt idx="10">
                  <c:v>7</c:v>
                </c:pt>
                <c:pt idx="11">
                  <c:v>5</c:v>
                </c:pt>
                <c:pt idx="12">
                  <c:v>5</c:v>
                </c:pt>
                <c:pt idx="13">
                  <c:v>5</c:v>
                </c:pt>
                <c:pt idx="14">
                  <c:v>4</c:v>
                </c:pt>
                <c:pt idx="15">
                  <c:v>2</c:v>
                </c:pt>
                <c:pt idx="16">
                  <c:v>1</c:v>
                </c:pt>
                <c:pt idx="17">
                  <c:v>0</c:v>
                </c:pt>
                <c:pt idx="18">
                  <c:v>0</c:v>
                </c:pt>
                <c:pt idx="19">
                  <c:v>2</c:v>
                </c:pt>
                <c:pt idx="20">
                  <c:v>0</c:v>
                </c:pt>
                <c:pt idx="21">
                  <c:v>0</c:v>
                </c:pt>
                <c:pt idx="22">
                  <c:v>1</c:v>
                </c:pt>
                <c:pt idx="23">
                  <c:v>0</c:v>
                </c:pt>
                <c:pt idx="24">
                  <c:v>1</c:v>
                </c:pt>
              </c:numCache>
            </c:numRef>
          </c:val>
          <c:smooth val="0"/>
          <c:extLst>
            <c:ext xmlns:c16="http://schemas.microsoft.com/office/drawing/2014/chart" uri="{C3380CC4-5D6E-409C-BE32-E72D297353CC}">
              <c16:uniqueId val="{00000000-9804-407F-9FC8-A853B352FBA5}"/>
            </c:ext>
          </c:extLst>
        </c:ser>
        <c:ser>
          <c:idx val="1"/>
          <c:order val="1"/>
          <c:tx>
            <c:strRef>
              <c:f>Sheet1!$C$1</c:f>
              <c:strCache>
                <c:ptCount val="1"/>
                <c:pt idx="0">
                  <c:v>TR Trapped</c:v>
                </c:pt>
              </c:strCache>
            </c:strRef>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Sheet1!$A$2:$A$26</c:f>
              <c:strCache>
                <c:ptCount val="25"/>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pt idx="24">
                  <c:v>Jan</c:v>
                </c:pt>
              </c:strCache>
            </c:strRef>
          </c:cat>
          <c:val>
            <c:numRef>
              <c:f>Sheet1!$C$2:$C$26</c:f>
              <c:numCache>
                <c:formatCode>General</c:formatCode>
                <c:ptCount val="25"/>
                <c:pt idx="0">
                  <c:v>4</c:v>
                </c:pt>
                <c:pt idx="1">
                  <c:v>4</c:v>
                </c:pt>
                <c:pt idx="2">
                  <c:v>3</c:v>
                </c:pt>
                <c:pt idx="3">
                  <c:v>2</c:v>
                </c:pt>
                <c:pt idx="4">
                  <c:v>1</c:v>
                </c:pt>
                <c:pt idx="5">
                  <c:v>1</c:v>
                </c:pt>
                <c:pt idx="6">
                  <c:v>0</c:v>
                </c:pt>
                <c:pt idx="7">
                  <c:v>0</c:v>
                </c:pt>
                <c:pt idx="8">
                  <c:v>0</c:v>
                </c:pt>
                <c:pt idx="9">
                  <c:v>2</c:v>
                </c:pt>
                <c:pt idx="10">
                  <c:v>4</c:v>
                </c:pt>
                <c:pt idx="11">
                  <c:v>8</c:v>
                </c:pt>
                <c:pt idx="12">
                  <c:v>7</c:v>
                </c:pt>
                <c:pt idx="13">
                  <c:v>8</c:v>
                </c:pt>
                <c:pt idx="14">
                  <c:v>6</c:v>
                </c:pt>
                <c:pt idx="15">
                  <c:v>5</c:v>
                </c:pt>
                <c:pt idx="16">
                  <c:v>0</c:v>
                </c:pt>
                <c:pt idx="17">
                  <c:v>0</c:v>
                </c:pt>
                <c:pt idx="18">
                  <c:v>1</c:v>
                </c:pt>
                <c:pt idx="19">
                  <c:v>0</c:v>
                </c:pt>
                <c:pt idx="20">
                  <c:v>0</c:v>
                </c:pt>
                <c:pt idx="21">
                  <c:v>0</c:v>
                </c:pt>
                <c:pt idx="22">
                  <c:v>0</c:v>
                </c:pt>
                <c:pt idx="23">
                  <c:v>0</c:v>
                </c:pt>
                <c:pt idx="24">
                  <c:v>0</c:v>
                </c:pt>
              </c:numCache>
            </c:numRef>
          </c:val>
          <c:smooth val="0"/>
          <c:extLst>
            <c:ext xmlns:c16="http://schemas.microsoft.com/office/drawing/2014/chart" uri="{C3380CC4-5D6E-409C-BE32-E72D297353CC}">
              <c16:uniqueId val="{00000001-9804-407F-9FC8-A853B352FBA5}"/>
            </c:ext>
          </c:extLst>
        </c:ser>
        <c:dLbls>
          <c:dLblPos val="t"/>
          <c:showLegendKey val="0"/>
          <c:showVal val="1"/>
          <c:showCatName val="0"/>
          <c:showSerName val="0"/>
          <c:showPercent val="0"/>
          <c:showBubbleSize val="0"/>
        </c:dLbls>
        <c:marker val="1"/>
        <c:smooth val="0"/>
        <c:axId val="292731216"/>
        <c:axId val="292731544"/>
      </c:lineChart>
      <c:catAx>
        <c:axId val="29273121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292731544"/>
        <c:crosses val="autoZero"/>
        <c:auto val="1"/>
        <c:lblAlgn val="ctr"/>
        <c:lblOffset val="100"/>
        <c:noMultiLvlLbl val="0"/>
      </c:catAx>
      <c:valAx>
        <c:axId val="29273154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292731216"/>
        <c:crosses val="autoZero"/>
        <c:crossBetween val="between"/>
      </c:valAx>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Monthly Stoat Monitoring</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Trapcatch</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Sheet1!$A$2:$A$26</c:f>
              <c:strCache>
                <c:ptCount val="25"/>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pt idx="24">
                  <c:v>Jan</c:v>
                </c:pt>
              </c:strCache>
            </c:strRef>
          </c:cat>
          <c:val>
            <c:numRef>
              <c:f>Sheet1!$B$2:$B$26</c:f>
              <c:numCache>
                <c:formatCode>General</c:formatCode>
                <c:ptCount val="25"/>
                <c:pt idx="0">
                  <c:v>1</c:v>
                </c:pt>
                <c:pt idx="1">
                  <c:v>1</c:v>
                </c:pt>
                <c:pt idx="2">
                  <c:v>1</c:v>
                </c:pt>
                <c:pt idx="3">
                  <c:v>2</c:v>
                </c:pt>
                <c:pt idx="4">
                  <c:v>0</c:v>
                </c:pt>
                <c:pt idx="5">
                  <c:v>0</c:v>
                </c:pt>
                <c:pt idx="6">
                  <c:v>0</c:v>
                </c:pt>
                <c:pt idx="7">
                  <c:v>0</c:v>
                </c:pt>
                <c:pt idx="8">
                  <c:v>2</c:v>
                </c:pt>
                <c:pt idx="9">
                  <c:v>1</c:v>
                </c:pt>
                <c:pt idx="10">
                  <c:v>7</c:v>
                </c:pt>
                <c:pt idx="11">
                  <c:v>5</c:v>
                </c:pt>
                <c:pt idx="12">
                  <c:v>5</c:v>
                </c:pt>
                <c:pt idx="13">
                  <c:v>5</c:v>
                </c:pt>
                <c:pt idx="14">
                  <c:v>4</c:v>
                </c:pt>
                <c:pt idx="15">
                  <c:v>2</c:v>
                </c:pt>
                <c:pt idx="16">
                  <c:v>1</c:v>
                </c:pt>
                <c:pt idx="17">
                  <c:v>0</c:v>
                </c:pt>
                <c:pt idx="18">
                  <c:v>0</c:v>
                </c:pt>
                <c:pt idx="19">
                  <c:v>2</c:v>
                </c:pt>
                <c:pt idx="20">
                  <c:v>0</c:v>
                </c:pt>
                <c:pt idx="21">
                  <c:v>0</c:v>
                </c:pt>
                <c:pt idx="22">
                  <c:v>1</c:v>
                </c:pt>
                <c:pt idx="23">
                  <c:v>0</c:v>
                </c:pt>
                <c:pt idx="24">
                  <c:v>1</c:v>
                </c:pt>
              </c:numCache>
            </c:numRef>
          </c:val>
          <c:smooth val="0"/>
          <c:extLst>
            <c:ext xmlns:c16="http://schemas.microsoft.com/office/drawing/2014/chart" uri="{C3380CC4-5D6E-409C-BE32-E72D297353CC}">
              <c16:uniqueId val="{00000000-C022-4FB0-8388-544ED0565920}"/>
            </c:ext>
          </c:extLst>
        </c:ser>
        <c:ser>
          <c:idx val="1"/>
          <c:order val="1"/>
          <c:tx>
            <c:strRef>
              <c:f>Sheet1!$C$1</c:f>
              <c:strCache>
                <c:ptCount val="1"/>
                <c:pt idx="0">
                  <c:v>TR Trapped</c:v>
                </c:pt>
              </c:strCache>
            </c:strRef>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Sheet1!$A$2:$A$26</c:f>
              <c:strCache>
                <c:ptCount val="25"/>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pt idx="24">
                  <c:v>Jan</c:v>
                </c:pt>
              </c:strCache>
            </c:strRef>
          </c:cat>
          <c:val>
            <c:numRef>
              <c:f>Sheet1!$C$2:$C$26</c:f>
              <c:numCache>
                <c:formatCode>General</c:formatCode>
                <c:ptCount val="25"/>
                <c:pt idx="0">
                  <c:v>4</c:v>
                </c:pt>
                <c:pt idx="1">
                  <c:v>4</c:v>
                </c:pt>
                <c:pt idx="2">
                  <c:v>3</c:v>
                </c:pt>
                <c:pt idx="3">
                  <c:v>2</c:v>
                </c:pt>
                <c:pt idx="4">
                  <c:v>1</c:v>
                </c:pt>
                <c:pt idx="5">
                  <c:v>1</c:v>
                </c:pt>
                <c:pt idx="6">
                  <c:v>0</c:v>
                </c:pt>
                <c:pt idx="7">
                  <c:v>0</c:v>
                </c:pt>
                <c:pt idx="8">
                  <c:v>0</c:v>
                </c:pt>
                <c:pt idx="9">
                  <c:v>2</c:v>
                </c:pt>
                <c:pt idx="10">
                  <c:v>4</c:v>
                </c:pt>
                <c:pt idx="11">
                  <c:v>8</c:v>
                </c:pt>
                <c:pt idx="12">
                  <c:v>7</c:v>
                </c:pt>
                <c:pt idx="13">
                  <c:v>8</c:v>
                </c:pt>
                <c:pt idx="14">
                  <c:v>6</c:v>
                </c:pt>
                <c:pt idx="15">
                  <c:v>5</c:v>
                </c:pt>
                <c:pt idx="16">
                  <c:v>0</c:v>
                </c:pt>
                <c:pt idx="17">
                  <c:v>0</c:v>
                </c:pt>
                <c:pt idx="18">
                  <c:v>1</c:v>
                </c:pt>
                <c:pt idx="19">
                  <c:v>0</c:v>
                </c:pt>
                <c:pt idx="20">
                  <c:v>0</c:v>
                </c:pt>
                <c:pt idx="21">
                  <c:v>0</c:v>
                </c:pt>
                <c:pt idx="22">
                  <c:v>0</c:v>
                </c:pt>
                <c:pt idx="23">
                  <c:v>0</c:v>
                </c:pt>
                <c:pt idx="24">
                  <c:v>0</c:v>
                </c:pt>
              </c:numCache>
            </c:numRef>
          </c:val>
          <c:smooth val="0"/>
          <c:extLst>
            <c:ext xmlns:c16="http://schemas.microsoft.com/office/drawing/2014/chart" uri="{C3380CC4-5D6E-409C-BE32-E72D297353CC}">
              <c16:uniqueId val="{00000001-C022-4FB0-8388-544ED0565920}"/>
            </c:ext>
          </c:extLst>
        </c:ser>
        <c:ser>
          <c:idx val="2"/>
          <c:order val="2"/>
          <c:tx>
            <c:strRef>
              <c:f>Sheet1!$D$1</c:f>
              <c:strCache>
                <c:ptCount val="1"/>
                <c:pt idx="0">
                  <c:v>TR unTrapped</c:v>
                </c:pt>
              </c:strCache>
            </c:strRef>
          </c:tx>
          <c:spPr>
            <a:ln w="31750" cap="rnd">
              <a:solidFill>
                <a:schemeClr val="accent3"/>
              </a:solidFill>
              <a:round/>
            </a:ln>
            <a:effectLst/>
          </c:spPr>
          <c:marker>
            <c:symbol val="circle"/>
            <c:size val="17"/>
            <c:spPr>
              <a:solidFill>
                <a:schemeClr val="accent3"/>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Sheet1!$A$2:$A$26</c:f>
              <c:strCache>
                <c:ptCount val="25"/>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pt idx="24">
                  <c:v>Jan</c:v>
                </c:pt>
              </c:strCache>
            </c:strRef>
          </c:cat>
          <c:val>
            <c:numRef>
              <c:f>Sheet1!$D$2:$D$26</c:f>
              <c:numCache>
                <c:formatCode>General</c:formatCode>
                <c:ptCount val="25"/>
                <c:pt idx="0">
                  <c:v>5</c:v>
                </c:pt>
                <c:pt idx="1">
                  <c:v>6</c:v>
                </c:pt>
                <c:pt idx="2">
                  <c:v>5</c:v>
                </c:pt>
                <c:pt idx="3">
                  <c:v>4</c:v>
                </c:pt>
                <c:pt idx="4">
                  <c:v>2</c:v>
                </c:pt>
                <c:pt idx="5">
                  <c:v>2</c:v>
                </c:pt>
                <c:pt idx="6">
                  <c:v>2</c:v>
                </c:pt>
                <c:pt idx="7">
                  <c:v>2</c:v>
                </c:pt>
                <c:pt idx="8">
                  <c:v>3</c:v>
                </c:pt>
                <c:pt idx="9">
                  <c:v>4</c:v>
                </c:pt>
                <c:pt idx="10">
                  <c:v>5</c:v>
                </c:pt>
                <c:pt idx="11">
                  <c:v>9</c:v>
                </c:pt>
                <c:pt idx="12">
                  <c:v>8</c:v>
                </c:pt>
                <c:pt idx="13">
                  <c:v>9</c:v>
                </c:pt>
                <c:pt idx="14">
                  <c:v>8</c:v>
                </c:pt>
                <c:pt idx="15">
                  <c:v>7</c:v>
                </c:pt>
                <c:pt idx="16">
                  <c:v>4</c:v>
                </c:pt>
                <c:pt idx="17">
                  <c:v>4</c:v>
                </c:pt>
                <c:pt idx="18">
                  <c:v>4</c:v>
                </c:pt>
                <c:pt idx="19">
                  <c:v>4</c:v>
                </c:pt>
                <c:pt idx="20">
                  <c:v>2</c:v>
                </c:pt>
                <c:pt idx="21">
                  <c:v>2</c:v>
                </c:pt>
                <c:pt idx="22">
                  <c:v>5</c:v>
                </c:pt>
                <c:pt idx="23">
                  <c:v>4</c:v>
                </c:pt>
                <c:pt idx="24">
                  <c:v>4</c:v>
                </c:pt>
              </c:numCache>
            </c:numRef>
          </c:val>
          <c:smooth val="0"/>
          <c:extLst>
            <c:ext xmlns:c16="http://schemas.microsoft.com/office/drawing/2014/chart" uri="{C3380CC4-5D6E-409C-BE32-E72D297353CC}">
              <c16:uniqueId val="{00000002-C022-4FB0-8388-544ED0565920}"/>
            </c:ext>
          </c:extLst>
        </c:ser>
        <c:dLbls>
          <c:dLblPos val="t"/>
          <c:showLegendKey val="0"/>
          <c:showVal val="1"/>
          <c:showCatName val="0"/>
          <c:showSerName val="0"/>
          <c:showPercent val="0"/>
          <c:showBubbleSize val="0"/>
        </c:dLbls>
        <c:marker val="1"/>
        <c:smooth val="0"/>
        <c:axId val="292731216"/>
        <c:axId val="292731544"/>
      </c:lineChart>
      <c:catAx>
        <c:axId val="29273121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292731544"/>
        <c:crosses val="autoZero"/>
        <c:auto val="1"/>
        <c:lblAlgn val="ctr"/>
        <c:lblOffset val="100"/>
        <c:noMultiLvlLbl val="0"/>
      </c:catAx>
      <c:valAx>
        <c:axId val="29273154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292731216"/>
        <c:crosses val="autoZero"/>
        <c:crossBetween val="between"/>
      </c:valAx>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926ABB-8FAA-4AB2-B668-83F0E6956C63}" type="datetimeFigureOut">
              <a:rPr lang="en-NZ" smtClean="0"/>
              <a:t>3/12/2017</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66079D-A680-4B24-9A14-98ED1F58FA9B}" type="slidenum">
              <a:rPr lang="en-NZ" smtClean="0"/>
              <a:t>‹#›</a:t>
            </a:fld>
            <a:endParaRPr lang="en-NZ"/>
          </a:p>
        </p:txBody>
      </p:sp>
    </p:spTree>
    <p:extLst>
      <p:ext uri="{BB962C8B-B14F-4D97-AF65-F5344CB8AC3E}">
        <p14:creationId xmlns:p14="http://schemas.microsoft.com/office/powerpoint/2010/main" val="1650306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the scale of BFOB 400000 ha in </a:t>
            </a:r>
            <a:r>
              <a:rPr lang="en-US" dirty="0" err="1"/>
              <a:t>kahurangi</a:t>
            </a:r>
            <a:r>
              <a:rPr lang="en-US" dirty="0"/>
              <a:t> last summer.  We have to show that we are achieving our conservation goals as a result of this, and be able to do so in a scientifically robust way. The aim of this talk to show you some of the techniques that we use and demonstrate how much more information you get on the effectiveness of your </a:t>
            </a:r>
            <a:r>
              <a:rPr lang="en-US"/>
              <a:t>predator control. </a:t>
            </a:r>
            <a:endParaRPr lang="en-NZ" dirty="0"/>
          </a:p>
        </p:txBody>
      </p:sp>
      <p:sp>
        <p:nvSpPr>
          <p:cNvPr id="4" name="Slide Number Placeholder 3"/>
          <p:cNvSpPr>
            <a:spLocks noGrp="1"/>
          </p:cNvSpPr>
          <p:nvPr>
            <p:ph type="sldNum" sz="quarter" idx="10"/>
          </p:nvPr>
        </p:nvSpPr>
        <p:spPr/>
        <p:txBody>
          <a:bodyPr/>
          <a:lstStyle/>
          <a:p>
            <a:fld id="{3266079D-A680-4B24-9A14-98ED1F58FA9B}" type="slidenum">
              <a:rPr lang="en-NZ" smtClean="0"/>
              <a:t>1</a:t>
            </a:fld>
            <a:endParaRPr lang="en-NZ"/>
          </a:p>
        </p:txBody>
      </p:sp>
    </p:spTree>
    <p:extLst>
      <p:ext uri="{BB962C8B-B14F-4D97-AF65-F5344CB8AC3E}">
        <p14:creationId xmlns:p14="http://schemas.microsoft.com/office/powerpoint/2010/main" val="962086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put a couple of tracking tunnels in the trapped area</a:t>
            </a:r>
            <a:endParaRPr lang="en-NZ" dirty="0"/>
          </a:p>
        </p:txBody>
      </p:sp>
      <p:sp>
        <p:nvSpPr>
          <p:cNvPr id="4" name="Slide Number Placeholder 3"/>
          <p:cNvSpPr>
            <a:spLocks noGrp="1"/>
          </p:cNvSpPr>
          <p:nvPr>
            <p:ph type="sldNum" sz="quarter" idx="10"/>
          </p:nvPr>
        </p:nvSpPr>
        <p:spPr/>
        <p:txBody>
          <a:bodyPr/>
          <a:lstStyle/>
          <a:p>
            <a:fld id="{3266079D-A680-4B24-9A14-98ED1F58FA9B}" type="slidenum">
              <a:rPr lang="en-NZ" smtClean="0"/>
              <a:t>13</a:t>
            </a:fld>
            <a:endParaRPr lang="en-NZ"/>
          </a:p>
        </p:txBody>
      </p:sp>
    </p:spTree>
    <p:extLst>
      <p:ext uri="{BB962C8B-B14F-4D97-AF65-F5344CB8AC3E}">
        <p14:creationId xmlns:p14="http://schemas.microsoft.com/office/powerpoint/2010/main" val="2685531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see the traps required some time to be effective, we see that the high trap catch is supported by the TT network, helpful but not the full story.</a:t>
            </a:r>
            <a:endParaRPr lang="en-NZ" dirty="0"/>
          </a:p>
        </p:txBody>
      </p:sp>
      <p:sp>
        <p:nvSpPr>
          <p:cNvPr id="4" name="Slide Number Placeholder 3"/>
          <p:cNvSpPr>
            <a:spLocks noGrp="1"/>
          </p:cNvSpPr>
          <p:nvPr>
            <p:ph type="sldNum" sz="quarter" idx="10"/>
          </p:nvPr>
        </p:nvSpPr>
        <p:spPr/>
        <p:txBody>
          <a:bodyPr/>
          <a:lstStyle/>
          <a:p>
            <a:fld id="{3266079D-A680-4B24-9A14-98ED1F58FA9B}" type="slidenum">
              <a:rPr lang="en-NZ" smtClean="0"/>
              <a:t>14</a:t>
            </a:fld>
            <a:endParaRPr lang="en-NZ"/>
          </a:p>
        </p:txBody>
      </p:sp>
    </p:spTree>
    <p:extLst>
      <p:ext uri="{BB962C8B-B14F-4D97-AF65-F5344CB8AC3E}">
        <p14:creationId xmlns:p14="http://schemas.microsoft.com/office/powerpoint/2010/main" val="681863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do one better and put some tracking tunnels in the adjacent un managed area</a:t>
            </a:r>
            <a:endParaRPr lang="en-NZ" dirty="0"/>
          </a:p>
        </p:txBody>
      </p:sp>
      <p:sp>
        <p:nvSpPr>
          <p:cNvPr id="4" name="Slide Number Placeholder 3"/>
          <p:cNvSpPr>
            <a:spLocks noGrp="1"/>
          </p:cNvSpPr>
          <p:nvPr>
            <p:ph type="sldNum" sz="quarter" idx="10"/>
          </p:nvPr>
        </p:nvSpPr>
        <p:spPr/>
        <p:txBody>
          <a:bodyPr/>
          <a:lstStyle/>
          <a:p>
            <a:fld id="{3266079D-A680-4B24-9A14-98ED1F58FA9B}" type="slidenum">
              <a:rPr lang="en-NZ" smtClean="0"/>
              <a:t>15</a:t>
            </a:fld>
            <a:endParaRPr lang="en-NZ"/>
          </a:p>
        </p:txBody>
      </p:sp>
    </p:spTree>
    <p:extLst>
      <p:ext uri="{BB962C8B-B14F-4D97-AF65-F5344CB8AC3E}">
        <p14:creationId xmlns:p14="http://schemas.microsoft.com/office/powerpoint/2010/main" val="2586632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can actually gauge how effective this management is in relation to the surrounding area. So we see the traps required some time to be effective, we see stoat population has huge variation. We also see that when stoat numbers are high (over 50% tracking) the trap network is in effective, signaling the need to increase intensity or scale.</a:t>
            </a:r>
            <a:endParaRPr lang="en-NZ" dirty="0"/>
          </a:p>
        </p:txBody>
      </p:sp>
      <p:sp>
        <p:nvSpPr>
          <p:cNvPr id="4" name="Slide Number Placeholder 3"/>
          <p:cNvSpPr>
            <a:spLocks noGrp="1"/>
          </p:cNvSpPr>
          <p:nvPr>
            <p:ph type="sldNum" sz="quarter" idx="10"/>
          </p:nvPr>
        </p:nvSpPr>
        <p:spPr/>
        <p:txBody>
          <a:bodyPr/>
          <a:lstStyle/>
          <a:p>
            <a:fld id="{3266079D-A680-4B24-9A14-98ED1F58FA9B}" type="slidenum">
              <a:rPr lang="en-NZ" smtClean="0"/>
              <a:t>16</a:t>
            </a:fld>
            <a:endParaRPr lang="en-NZ"/>
          </a:p>
        </p:txBody>
      </p:sp>
    </p:spTree>
    <p:extLst>
      <p:ext uri="{BB962C8B-B14F-4D97-AF65-F5344CB8AC3E}">
        <p14:creationId xmlns:p14="http://schemas.microsoft.com/office/powerpoint/2010/main" val="3507726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 good nelson example might be I want more small forest birds in the Marsden valley.</a:t>
            </a:r>
            <a:endParaRPr lang="en-NZ" dirty="0"/>
          </a:p>
        </p:txBody>
      </p:sp>
      <p:sp>
        <p:nvSpPr>
          <p:cNvPr id="4" name="Slide Number Placeholder 3"/>
          <p:cNvSpPr>
            <a:spLocks noGrp="1"/>
          </p:cNvSpPr>
          <p:nvPr>
            <p:ph type="sldNum" sz="quarter" idx="10"/>
          </p:nvPr>
        </p:nvSpPr>
        <p:spPr/>
        <p:txBody>
          <a:bodyPr/>
          <a:lstStyle/>
          <a:p>
            <a:fld id="{3266079D-A680-4B24-9A14-98ED1F58FA9B}" type="slidenum">
              <a:rPr lang="en-NZ" smtClean="0"/>
              <a:t>18</a:t>
            </a:fld>
            <a:endParaRPr lang="en-NZ"/>
          </a:p>
        </p:txBody>
      </p:sp>
    </p:spTree>
    <p:extLst>
      <p:ext uri="{BB962C8B-B14F-4D97-AF65-F5344CB8AC3E}">
        <p14:creationId xmlns:p14="http://schemas.microsoft.com/office/powerpoint/2010/main" val="2751523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forest birds are rat and stoat sensitive. Robins are a species that is present at higher altitude but not present down low in the valley. Robins are a good indicator species for the effectiveness of the predator trapping. Don’t pick something that is rare like a kaka or Kokako</a:t>
            </a:r>
            <a:endParaRPr lang="en-NZ" dirty="0"/>
          </a:p>
        </p:txBody>
      </p:sp>
      <p:sp>
        <p:nvSpPr>
          <p:cNvPr id="4" name="Slide Number Placeholder 3"/>
          <p:cNvSpPr>
            <a:spLocks noGrp="1"/>
          </p:cNvSpPr>
          <p:nvPr>
            <p:ph type="sldNum" sz="quarter" idx="10"/>
          </p:nvPr>
        </p:nvSpPr>
        <p:spPr/>
        <p:txBody>
          <a:bodyPr/>
          <a:lstStyle/>
          <a:p>
            <a:fld id="{3266079D-A680-4B24-9A14-98ED1F58FA9B}" type="slidenum">
              <a:rPr lang="en-NZ" smtClean="0"/>
              <a:t>19</a:t>
            </a:fld>
            <a:endParaRPr lang="en-NZ"/>
          </a:p>
        </p:txBody>
      </p:sp>
    </p:spTree>
    <p:extLst>
      <p:ext uri="{BB962C8B-B14F-4D97-AF65-F5344CB8AC3E}">
        <p14:creationId xmlns:p14="http://schemas.microsoft.com/office/powerpoint/2010/main" val="3725295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forest birds are rat and stoat sensitive. Robins are a species that is present at higher altitude but not present down low in the valley. Robins are a good indicator species for the effectiveness of the predator trapping. Don’t pick something that is rare like a kaka or Kokako</a:t>
            </a:r>
            <a:endParaRPr lang="en-NZ" dirty="0"/>
          </a:p>
        </p:txBody>
      </p:sp>
      <p:sp>
        <p:nvSpPr>
          <p:cNvPr id="4" name="Slide Number Placeholder 3"/>
          <p:cNvSpPr>
            <a:spLocks noGrp="1"/>
          </p:cNvSpPr>
          <p:nvPr>
            <p:ph type="sldNum" sz="quarter" idx="10"/>
          </p:nvPr>
        </p:nvSpPr>
        <p:spPr/>
        <p:txBody>
          <a:bodyPr/>
          <a:lstStyle/>
          <a:p>
            <a:fld id="{3266079D-A680-4B24-9A14-98ED1F58FA9B}" type="slidenum">
              <a:rPr lang="en-NZ" smtClean="0"/>
              <a:t>20</a:t>
            </a:fld>
            <a:endParaRPr lang="en-NZ"/>
          </a:p>
        </p:txBody>
      </p:sp>
    </p:spTree>
    <p:extLst>
      <p:ext uri="{BB962C8B-B14F-4D97-AF65-F5344CB8AC3E}">
        <p14:creationId xmlns:p14="http://schemas.microsoft.com/office/powerpoint/2010/main" val="2530284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forest birds are rat and stoat sensitive. Robins are a species that is present at higher altitude but not present down low in the valley. Robins are a good indicator species for the effectiveness of the predator trapping. Don’t pick something that is rare like a kaka or Kokako</a:t>
            </a:r>
            <a:endParaRPr lang="en-NZ" dirty="0"/>
          </a:p>
        </p:txBody>
      </p:sp>
      <p:sp>
        <p:nvSpPr>
          <p:cNvPr id="4" name="Slide Number Placeholder 3"/>
          <p:cNvSpPr>
            <a:spLocks noGrp="1"/>
          </p:cNvSpPr>
          <p:nvPr>
            <p:ph type="sldNum" sz="quarter" idx="10"/>
          </p:nvPr>
        </p:nvSpPr>
        <p:spPr/>
        <p:txBody>
          <a:bodyPr/>
          <a:lstStyle/>
          <a:p>
            <a:fld id="{3266079D-A680-4B24-9A14-98ED1F58FA9B}" type="slidenum">
              <a:rPr lang="en-NZ" smtClean="0"/>
              <a:t>21</a:t>
            </a:fld>
            <a:endParaRPr lang="en-NZ"/>
          </a:p>
        </p:txBody>
      </p:sp>
    </p:spTree>
    <p:extLst>
      <p:ext uri="{BB962C8B-B14F-4D97-AF65-F5344CB8AC3E}">
        <p14:creationId xmlns:p14="http://schemas.microsoft.com/office/powerpoint/2010/main" val="1326391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forest birds are rat and stoat sensitive. Robins are a species that is present at higher altitude but not present down low in the valley. Robins are a good indicator species for the effectiveness of the predator trapping. Don’t pick something that is rare like a kaka or Kokako</a:t>
            </a:r>
            <a:endParaRPr lang="en-NZ" dirty="0"/>
          </a:p>
        </p:txBody>
      </p:sp>
      <p:sp>
        <p:nvSpPr>
          <p:cNvPr id="4" name="Slide Number Placeholder 3"/>
          <p:cNvSpPr>
            <a:spLocks noGrp="1"/>
          </p:cNvSpPr>
          <p:nvPr>
            <p:ph type="sldNum" sz="quarter" idx="10"/>
          </p:nvPr>
        </p:nvSpPr>
        <p:spPr/>
        <p:txBody>
          <a:bodyPr/>
          <a:lstStyle/>
          <a:p>
            <a:fld id="{3266079D-A680-4B24-9A14-98ED1F58FA9B}" type="slidenum">
              <a:rPr lang="en-NZ" smtClean="0"/>
              <a:t>22</a:t>
            </a:fld>
            <a:endParaRPr lang="en-NZ"/>
          </a:p>
        </p:txBody>
      </p:sp>
    </p:spTree>
    <p:extLst>
      <p:ext uri="{BB962C8B-B14F-4D97-AF65-F5344CB8AC3E}">
        <p14:creationId xmlns:p14="http://schemas.microsoft.com/office/powerpoint/2010/main" val="1267736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forest birds are rat and stoat sensitive. Robins are a species that is present at higher altitude but not present down low in the valley. Robins are a good indicator species for the effectiveness of the predator trapping. Don’t pick something that is rare like a kaka or Kokako</a:t>
            </a:r>
            <a:endParaRPr lang="en-NZ" dirty="0"/>
          </a:p>
        </p:txBody>
      </p:sp>
      <p:sp>
        <p:nvSpPr>
          <p:cNvPr id="4" name="Slide Number Placeholder 3"/>
          <p:cNvSpPr>
            <a:spLocks noGrp="1"/>
          </p:cNvSpPr>
          <p:nvPr>
            <p:ph type="sldNum" sz="quarter" idx="10"/>
          </p:nvPr>
        </p:nvSpPr>
        <p:spPr/>
        <p:txBody>
          <a:bodyPr/>
          <a:lstStyle/>
          <a:p>
            <a:fld id="{3266079D-A680-4B24-9A14-98ED1F58FA9B}" type="slidenum">
              <a:rPr lang="en-NZ" smtClean="0"/>
              <a:t>23</a:t>
            </a:fld>
            <a:endParaRPr lang="en-NZ"/>
          </a:p>
        </p:txBody>
      </p:sp>
    </p:spTree>
    <p:extLst>
      <p:ext uri="{BB962C8B-B14F-4D97-AF65-F5344CB8AC3E}">
        <p14:creationId xmlns:p14="http://schemas.microsoft.com/office/powerpoint/2010/main" val="1250825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is the standard way most trapping groups “monitor” these are outputs</a:t>
            </a:r>
            <a:endParaRPr lang="en-NZ" dirty="0"/>
          </a:p>
        </p:txBody>
      </p:sp>
      <p:sp>
        <p:nvSpPr>
          <p:cNvPr id="4" name="Slide Number Placeholder 3"/>
          <p:cNvSpPr>
            <a:spLocks noGrp="1"/>
          </p:cNvSpPr>
          <p:nvPr>
            <p:ph type="sldNum" sz="quarter" idx="10"/>
          </p:nvPr>
        </p:nvSpPr>
        <p:spPr/>
        <p:txBody>
          <a:bodyPr/>
          <a:lstStyle/>
          <a:p>
            <a:fld id="{3266079D-A680-4B24-9A14-98ED1F58FA9B}" type="slidenum">
              <a:rPr lang="en-NZ" smtClean="0"/>
              <a:t>2</a:t>
            </a:fld>
            <a:endParaRPr lang="en-NZ"/>
          </a:p>
        </p:txBody>
      </p:sp>
    </p:spTree>
    <p:extLst>
      <p:ext uri="{BB962C8B-B14F-4D97-AF65-F5344CB8AC3E}">
        <p14:creationId xmlns:p14="http://schemas.microsoft.com/office/powerpoint/2010/main" val="38931259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forest birds are rat and stoat sensitive. Robins are a species that is present at higher altitude but not present down low in the valley. Robins are a good indicator species for the effectiveness of the predator trapping. Don’t pick something that is rare like a kaka or Kokako</a:t>
            </a:r>
            <a:endParaRPr lang="en-NZ" dirty="0"/>
          </a:p>
        </p:txBody>
      </p:sp>
      <p:sp>
        <p:nvSpPr>
          <p:cNvPr id="4" name="Slide Number Placeholder 3"/>
          <p:cNvSpPr>
            <a:spLocks noGrp="1"/>
          </p:cNvSpPr>
          <p:nvPr>
            <p:ph type="sldNum" sz="quarter" idx="10"/>
          </p:nvPr>
        </p:nvSpPr>
        <p:spPr/>
        <p:txBody>
          <a:bodyPr/>
          <a:lstStyle/>
          <a:p>
            <a:fld id="{3266079D-A680-4B24-9A14-98ED1F58FA9B}" type="slidenum">
              <a:rPr lang="en-NZ" smtClean="0"/>
              <a:t>24</a:t>
            </a:fld>
            <a:endParaRPr lang="en-NZ"/>
          </a:p>
        </p:txBody>
      </p:sp>
    </p:spTree>
    <p:extLst>
      <p:ext uri="{BB962C8B-B14F-4D97-AF65-F5344CB8AC3E}">
        <p14:creationId xmlns:p14="http://schemas.microsoft.com/office/powerpoint/2010/main" val="2721689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forest birds are rat and stoat sensitive. Robins are a species that is present at higher altitude but not present down low in the valley. Robins are a good indicator species for the effectiveness of the predator trapping. Don’t pick something that is rare like a kaka or Kokako</a:t>
            </a:r>
            <a:endParaRPr lang="en-NZ" dirty="0"/>
          </a:p>
        </p:txBody>
      </p:sp>
      <p:sp>
        <p:nvSpPr>
          <p:cNvPr id="4" name="Slide Number Placeholder 3"/>
          <p:cNvSpPr>
            <a:spLocks noGrp="1"/>
          </p:cNvSpPr>
          <p:nvPr>
            <p:ph type="sldNum" sz="quarter" idx="10"/>
          </p:nvPr>
        </p:nvSpPr>
        <p:spPr/>
        <p:txBody>
          <a:bodyPr/>
          <a:lstStyle/>
          <a:p>
            <a:fld id="{3266079D-A680-4B24-9A14-98ED1F58FA9B}" type="slidenum">
              <a:rPr lang="en-NZ" smtClean="0"/>
              <a:t>25</a:t>
            </a:fld>
            <a:endParaRPr lang="en-NZ"/>
          </a:p>
        </p:txBody>
      </p:sp>
    </p:spTree>
    <p:extLst>
      <p:ext uri="{BB962C8B-B14F-4D97-AF65-F5344CB8AC3E}">
        <p14:creationId xmlns:p14="http://schemas.microsoft.com/office/powerpoint/2010/main" val="478568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forest birds are rat and stoat sensitive. Robins are a species that is present at higher altitude but not present down low in the valley. Robins are a good indicator species for the effectiveness of the predator trapping. Don’t pick something that is rare like a kaka or Kokako</a:t>
            </a:r>
            <a:endParaRPr lang="en-NZ" dirty="0"/>
          </a:p>
        </p:txBody>
      </p:sp>
      <p:sp>
        <p:nvSpPr>
          <p:cNvPr id="4" name="Slide Number Placeholder 3"/>
          <p:cNvSpPr>
            <a:spLocks noGrp="1"/>
          </p:cNvSpPr>
          <p:nvPr>
            <p:ph type="sldNum" sz="quarter" idx="10"/>
          </p:nvPr>
        </p:nvSpPr>
        <p:spPr/>
        <p:txBody>
          <a:bodyPr/>
          <a:lstStyle/>
          <a:p>
            <a:fld id="{3266079D-A680-4B24-9A14-98ED1F58FA9B}" type="slidenum">
              <a:rPr lang="en-NZ" smtClean="0"/>
              <a:t>26</a:t>
            </a:fld>
            <a:endParaRPr lang="en-NZ"/>
          </a:p>
        </p:txBody>
      </p:sp>
    </p:spTree>
    <p:extLst>
      <p:ext uri="{BB962C8B-B14F-4D97-AF65-F5344CB8AC3E}">
        <p14:creationId xmlns:p14="http://schemas.microsoft.com/office/powerpoint/2010/main" val="3837091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up you need a monitoring program to assess if your management is achieving what you want. So we are going to monitor Rats, Stoats and Robins. Rats and Stoats are monitored with tracking tunnels placed inside the trapped area and in some adjacent un trapped comparable forest. Robins are monitored at random points within the trapped area with the goal of hearing more of them and more points and at lower altitude. With the assumption being if you make things better for robins you make things better for the less sensitive forest birds.</a:t>
            </a:r>
            <a:endParaRPr lang="en-NZ" dirty="0"/>
          </a:p>
        </p:txBody>
      </p:sp>
      <p:sp>
        <p:nvSpPr>
          <p:cNvPr id="4" name="Slide Number Placeholder 3"/>
          <p:cNvSpPr>
            <a:spLocks noGrp="1"/>
          </p:cNvSpPr>
          <p:nvPr>
            <p:ph type="sldNum" sz="quarter" idx="10"/>
          </p:nvPr>
        </p:nvSpPr>
        <p:spPr/>
        <p:txBody>
          <a:bodyPr/>
          <a:lstStyle/>
          <a:p>
            <a:fld id="{3266079D-A680-4B24-9A14-98ED1F58FA9B}" type="slidenum">
              <a:rPr lang="en-NZ" smtClean="0"/>
              <a:t>27</a:t>
            </a:fld>
            <a:endParaRPr lang="en-NZ"/>
          </a:p>
        </p:txBody>
      </p:sp>
    </p:spTree>
    <p:extLst>
      <p:ext uri="{BB962C8B-B14F-4D97-AF65-F5344CB8AC3E}">
        <p14:creationId xmlns:p14="http://schemas.microsoft.com/office/powerpoint/2010/main" val="2312045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 website is a good source of best practice information</a:t>
            </a:r>
            <a:endParaRPr lang="en-NZ" dirty="0"/>
          </a:p>
        </p:txBody>
      </p:sp>
      <p:sp>
        <p:nvSpPr>
          <p:cNvPr id="4" name="Slide Number Placeholder 3"/>
          <p:cNvSpPr>
            <a:spLocks noGrp="1"/>
          </p:cNvSpPr>
          <p:nvPr>
            <p:ph type="sldNum" sz="quarter" idx="10"/>
          </p:nvPr>
        </p:nvSpPr>
        <p:spPr/>
        <p:txBody>
          <a:bodyPr/>
          <a:lstStyle/>
          <a:p>
            <a:fld id="{3266079D-A680-4B24-9A14-98ED1F58FA9B}" type="slidenum">
              <a:rPr lang="en-NZ" smtClean="0"/>
              <a:t>30</a:t>
            </a:fld>
            <a:endParaRPr lang="en-NZ"/>
          </a:p>
        </p:txBody>
      </p:sp>
    </p:spTree>
    <p:extLst>
      <p:ext uri="{BB962C8B-B14F-4D97-AF65-F5344CB8AC3E}">
        <p14:creationId xmlns:p14="http://schemas.microsoft.com/office/powerpoint/2010/main" val="1230454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tend to focus on these guys, because the trap spacings are achievable for most groups. </a:t>
            </a:r>
            <a:endParaRPr lang="en-NZ" dirty="0"/>
          </a:p>
        </p:txBody>
      </p:sp>
      <p:sp>
        <p:nvSpPr>
          <p:cNvPr id="4" name="Slide Number Placeholder 3"/>
          <p:cNvSpPr>
            <a:spLocks noGrp="1"/>
          </p:cNvSpPr>
          <p:nvPr>
            <p:ph type="sldNum" sz="quarter" idx="10"/>
          </p:nvPr>
        </p:nvSpPr>
        <p:spPr/>
        <p:txBody>
          <a:bodyPr/>
          <a:lstStyle/>
          <a:p>
            <a:fld id="{3266079D-A680-4B24-9A14-98ED1F58FA9B}" type="slidenum">
              <a:rPr lang="en-NZ" smtClean="0"/>
              <a:t>3</a:t>
            </a:fld>
            <a:endParaRPr lang="en-NZ"/>
          </a:p>
        </p:txBody>
      </p:sp>
    </p:spTree>
    <p:extLst>
      <p:ext uri="{BB962C8B-B14F-4D97-AF65-F5344CB8AC3E}">
        <p14:creationId xmlns:p14="http://schemas.microsoft.com/office/powerpoint/2010/main" val="1418609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need to be aware that good intentions do not necessarily result in good conservation outcomes</a:t>
            </a:r>
            <a:endParaRPr lang="en-NZ" dirty="0"/>
          </a:p>
        </p:txBody>
      </p:sp>
      <p:sp>
        <p:nvSpPr>
          <p:cNvPr id="4" name="Slide Number Placeholder 3"/>
          <p:cNvSpPr>
            <a:spLocks noGrp="1"/>
          </p:cNvSpPr>
          <p:nvPr>
            <p:ph type="sldNum" sz="quarter" idx="10"/>
          </p:nvPr>
        </p:nvSpPr>
        <p:spPr/>
        <p:txBody>
          <a:bodyPr/>
          <a:lstStyle/>
          <a:p>
            <a:fld id="{3266079D-A680-4B24-9A14-98ED1F58FA9B}" type="slidenum">
              <a:rPr lang="en-NZ" smtClean="0"/>
              <a:t>4</a:t>
            </a:fld>
            <a:endParaRPr lang="en-NZ"/>
          </a:p>
        </p:txBody>
      </p:sp>
    </p:spTree>
    <p:extLst>
      <p:ext uri="{BB962C8B-B14F-4D97-AF65-F5344CB8AC3E}">
        <p14:creationId xmlns:p14="http://schemas.microsoft.com/office/powerpoint/2010/main" val="3241427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what we need to be aware of is by targeting only stoats we can make things worse for our smaller forest birds</a:t>
            </a:r>
            <a:endParaRPr lang="en-NZ" dirty="0"/>
          </a:p>
        </p:txBody>
      </p:sp>
      <p:sp>
        <p:nvSpPr>
          <p:cNvPr id="4" name="Slide Number Placeholder 3"/>
          <p:cNvSpPr>
            <a:spLocks noGrp="1"/>
          </p:cNvSpPr>
          <p:nvPr>
            <p:ph type="sldNum" sz="quarter" idx="10"/>
          </p:nvPr>
        </p:nvSpPr>
        <p:spPr/>
        <p:txBody>
          <a:bodyPr/>
          <a:lstStyle/>
          <a:p>
            <a:fld id="{3266079D-A680-4B24-9A14-98ED1F58FA9B}" type="slidenum">
              <a:rPr lang="en-NZ" smtClean="0"/>
              <a:t>5</a:t>
            </a:fld>
            <a:endParaRPr lang="en-NZ"/>
          </a:p>
        </p:txBody>
      </p:sp>
    </p:spTree>
    <p:extLst>
      <p:ext uri="{BB962C8B-B14F-4D97-AF65-F5344CB8AC3E}">
        <p14:creationId xmlns:p14="http://schemas.microsoft.com/office/powerpoint/2010/main" val="3833804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before deciding on how you are going to control predators think about what you want to achieve. Start realistic, then move to something more aspirational once you know what you are doing.</a:t>
            </a:r>
            <a:endParaRPr lang="en-NZ" dirty="0"/>
          </a:p>
          <a:p>
            <a:endParaRPr lang="en-NZ" dirty="0"/>
          </a:p>
        </p:txBody>
      </p:sp>
      <p:sp>
        <p:nvSpPr>
          <p:cNvPr id="4" name="Slide Number Placeholder 3"/>
          <p:cNvSpPr>
            <a:spLocks noGrp="1"/>
          </p:cNvSpPr>
          <p:nvPr>
            <p:ph type="sldNum" sz="quarter" idx="10"/>
          </p:nvPr>
        </p:nvSpPr>
        <p:spPr/>
        <p:txBody>
          <a:bodyPr/>
          <a:lstStyle/>
          <a:p>
            <a:fld id="{3266079D-A680-4B24-9A14-98ED1F58FA9B}" type="slidenum">
              <a:rPr lang="en-NZ" smtClean="0"/>
              <a:t>6</a:t>
            </a:fld>
            <a:endParaRPr lang="en-NZ"/>
          </a:p>
        </p:txBody>
      </p:sp>
    </p:spTree>
    <p:extLst>
      <p:ext uri="{BB962C8B-B14F-4D97-AF65-F5344CB8AC3E}">
        <p14:creationId xmlns:p14="http://schemas.microsoft.com/office/powerpoint/2010/main" val="2139613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Robert from the brook will talk more about these methods this afternoon.</a:t>
            </a:r>
            <a:endParaRPr lang="en-NZ" dirty="0"/>
          </a:p>
        </p:txBody>
      </p:sp>
      <p:sp>
        <p:nvSpPr>
          <p:cNvPr id="4" name="Slide Number Placeholder 3"/>
          <p:cNvSpPr>
            <a:spLocks noGrp="1"/>
          </p:cNvSpPr>
          <p:nvPr>
            <p:ph type="sldNum" sz="quarter" idx="10"/>
          </p:nvPr>
        </p:nvSpPr>
        <p:spPr/>
        <p:txBody>
          <a:bodyPr/>
          <a:lstStyle/>
          <a:p>
            <a:fld id="{3266079D-A680-4B24-9A14-98ED1F58FA9B}" type="slidenum">
              <a:rPr lang="en-NZ" smtClean="0"/>
              <a:t>8</a:t>
            </a:fld>
            <a:endParaRPr lang="en-NZ"/>
          </a:p>
        </p:txBody>
      </p:sp>
    </p:spTree>
    <p:extLst>
      <p:ext uri="{BB962C8B-B14F-4D97-AF65-F5344CB8AC3E}">
        <p14:creationId xmlns:p14="http://schemas.microsoft.com/office/powerpoint/2010/main" val="1789274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so </a:t>
            </a:r>
            <a:r>
              <a:rPr lang="en-US" dirty="0" err="1"/>
              <a:t>im</a:t>
            </a:r>
            <a:r>
              <a:rPr lang="en-US" dirty="0"/>
              <a:t> hoping to show you how much more information you can gain by monitoring outputs. Here a trap network for stoats. Traps a re indicated by the red dots I made it up it </a:t>
            </a:r>
            <a:r>
              <a:rPr lang="en-US" dirty="0" err="1"/>
              <a:t>dosen’t</a:t>
            </a:r>
            <a:r>
              <a:rPr lang="en-US" dirty="0"/>
              <a:t> exist</a:t>
            </a:r>
            <a:endParaRPr lang="en-NZ" dirty="0"/>
          </a:p>
        </p:txBody>
      </p:sp>
      <p:sp>
        <p:nvSpPr>
          <p:cNvPr id="4" name="Slide Number Placeholder 3"/>
          <p:cNvSpPr>
            <a:spLocks noGrp="1"/>
          </p:cNvSpPr>
          <p:nvPr>
            <p:ph type="sldNum" sz="quarter" idx="10"/>
          </p:nvPr>
        </p:nvSpPr>
        <p:spPr/>
        <p:txBody>
          <a:bodyPr/>
          <a:lstStyle/>
          <a:p>
            <a:fld id="{3266079D-A680-4B24-9A14-98ED1F58FA9B}" type="slidenum">
              <a:rPr lang="en-NZ" smtClean="0"/>
              <a:t>11</a:t>
            </a:fld>
            <a:endParaRPr lang="en-NZ"/>
          </a:p>
        </p:txBody>
      </p:sp>
    </p:spTree>
    <p:extLst>
      <p:ext uri="{BB962C8B-B14F-4D97-AF65-F5344CB8AC3E}">
        <p14:creationId xmlns:p14="http://schemas.microsoft.com/office/powerpoint/2010/main" val="642556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kind of conclusions can you draw from this about how effective the trapping program is at reducing stoat numbers? You are probably going to pat yourself on the back and say you have caught lots of stoats and it must be good but all you can say is that you caught some stoats.</a:t>
            </a:r>
            <a:endParaRPr lang="en-NZ" dirty="0"/>
          </a:p>
        </p:txBody>
      </p:sp>
      <p:sp>
        <p:nvSpPr>
          <p:cNvPr id="4" name="Slide Number Placeholder 3"/>
          <p:cNvSpPr>
            <a:spLocks noGrp="1"/>
          </p:cNvSpPr>
          <p:nvPr>
            <p:ph type="sldNum" sz="quarter" idx="10"/>
          </p:nvPr>
        </p:nvSpPr>
        <p:spPr/>
        <p:txBody>
          <a:bodyPr/>
          <a:lstStyle/>
          <a:p>
            <a:fld id="{3266079D-A680-4B24-9A14-98ED1F58FA9B}" type="slidenum">
              <a:rPr lang="en-NZ" smtClean="0"/>
              <a:t>12</a:t>
            </a:fld>
            <a:endParaRPr lang="en-NZ"/>
          </a:p>
        </p:txBody>
      </p:sp>
    </p:spTree>
    <p:extLst>
      <p:ext uri="{BB962C8B-B14F-4D97-AF65-F5344CB8AC3E}">
        <p14:creationId xmlns:p14="http://schemas.microsoft.com/office/powerpoint/2010/main" val="3103481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4ABDE1-F30C-4EFA-ABA3-2B4409EACADA}" type="datetimeFigureOut">
              <a:rPr lang="en-NZ" smtClean="0"/>
              <a:t>3/12/2017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0673C6B-CFD0-484F-B102-74BE7F2D00ED}" type="slidenum">
              <a:rPr lang="en-NZ" smtClean="0"/>
              <a:t>‹#›</a:t>
            </a:fld>
            <a:endParaRPr lang="en-NZ"/>
          </a:p>
        </p:txBody>
      </p:sp>
    </p:spTree>
    <p:extLst>
      <p:ext uri="{BB962C8B-B14F-4D97-AF65-F5344CB8AC3E}">
        <p14:creationId xmlns:p14="http://schemas.microsoft.com/office/powerpoint/2010/main" val="28111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4ABDE1-F30C-4EFA-ABA3-2B4409EACADA}" type="datetimeFigureOut">
              <a:rPr lang="en-NZ" smtClean="0"/>
              <a:t>3/12/2017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0673C6B-CFD0-484F-B102-74BE7F2D00ED}" type="slidenum">
              <a:rPr lang="en-NZ" smtClean="0"/>
              <a:t>‹#›</a:t>
            </a:fld>
            <a:endParaRPr lang="en-NZ"/>
          </a:p>
        </p:txBody>
      </p:sp>
    </p:spTree>
    <p:extLst>
      <p:ext uri="{BB962C8B-B14F-4D97-AF65-F5344CB8AC3E}">
        <p14:creationId xmlns:p14="http://schemas.microsoft.com/office/powerpoint/2010/main" val="2809636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4ABDE1-F30C-4EFA-ABA3-2B4409EACADA}" type="datetimeFigureOut">
              <a:rPr lang="en-NZ" smtClean="0"/>
              <a:t>3/12/2017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0673C6B-CFD0-484F-B102-74BE7F2D00ED}" type="slidenum">
              <a:rPr lang="en-NZ" smtClean="0"/>
              <a:t>‹#›</a:t>
            </a:fld>
            <a:endParaRPr lang="en-NZ"/>
          </a:p>
        </p:txBody>
      </p:sp>
    </p:spTree>
    <p:extLst>
      <p:ext uri="{BB962C8B-B14F-4D97-AF65-F5344CB8AC3E}">
        <p14:creationId xmlns:p14="http://schemas.microsoft.com/office/powerpoint/2010/main" val="4031360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4ABDE1-F30C-4EFA-ABA3-2B4409EACADA}" type="datetimeFigureOut">
              <a:rPr lang="en-NZ" smtClean="0"/>
              <a:t>3/12/2017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0673C6B-CFD0-484F-B102-74BE7F2D00ED}" type="slidenum">
              <a:rPr lang="en-NZ" smtClean="0"/>
              <a:t>‹#›</a:t>
            </a:fld>
            <a:endParaRPr lang="en-NZ"/>
          </a:p>
        </p:txBody>
      </p:sp>
    </p:spTree>
    <p:extLst>
      <p:ext uri="{BB962C8B-B14F-4D97-AF65-F5344CB8AC3E}">
        <p14:creationId xmlns:p14="http://schemas.microsoft.com/office/powerpoint/2010/main" val="457589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F4ABDE1-F30C-4EFA-ABA3-2B4409EACADA}" type="datetimeFigureOut">
              <a:rPr lang="en-NZ" smtClean="0"/>
              <a:t>3/12/2017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0673C6B-CFD0-484F-B102-74BE7F2D00ED}" type="slidenum">
              <a:rPr lang="en-NZ" smtClean="0"/>
              <a:t>‹#›</a:t>
            </a:fld>
            <a:endParaRPr lang="en-NZ"/>
          </a:p>
        </p:txBody>
      </p:sp>
    </p:spTree>
    <p:extLst>
      <p:ext uri="{BB962C8B-B14F-4D97-AF65-F5344CB8AC3E}">
        <p14:creationId xmlns:p14="http://schemas.microsoft.com/office/powerpoint/2010/main" val="380214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4ABDE1-F30C-4EFA-ABA3-2B4409EACADA}" type="datetimeFigureOut">
              <a:rPr lang="en-NZ" smtClean="0"/>
              <a:t>3/12/2017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90673C6B-CFD0-484F-B102-74BE7F2D00ED}" type="slidenum">
              <a:rPr lang="en-NZ" smtClean="0"/>
              <a:t>‹#›</a:t>
            </a:fld>
            <a:endParaRPr lang="en-NZ"/>
          </a:p>
        </p:txBody>
      </p:sp>
    </p:spTree>
    <p:extLst>
      <p:ext uri="{BB962C8B-B14F-4D97-AF65-F5344CB8AC3E}">
        <p14:creationId xmlns:p14="http://schemas.microsoft.com/office/powerpoint/2010/main" val="2506897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4ABDE1-F30C-4EFA-ABA3-2B4409EACADA}" type="datetimeFigureOut">
              <a:rPr lang="en-NZ" smtClean="0"/>
              <a:t>3/12/2017</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90673C6B-CFD0-484F-B102-74BE7F2D00ED}" type="slidenum">
              <a:rPr lang="en-NZ" smtClean="0"/>
              <a:t>‹#›</a:t>
            </a:fld>
            <a:endParaRPr lang="en-NZ"/>
          </a:p>
        </p:txBody>
      </p:sp>
    </p:spTree>
    <p:extLst>
      <p:ext uri="{BB962C8B-B14F-4D97-AF65-F5344CB8AC3E}">
        <p14:creationId xmlns:p14="http://schemas.microsoft.com/office/powerpoint/2010/main" val="1746425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4ABDE1-F30C-4EFA-ABA3-2B4409EACADA}" type="datetimeFigureOut">
              <a:rPr lang="en-NZ" smtClean="0"/>
              <a:t>3/12/2017</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90673C6B-CFD0-484F-B102-74BE7F2D00ED}" type="slidenum">
              <a:rPr lang="en-NZ" smtClean="0"/>
              <a:t>‹#›</a:t>
            </a:fld>
            <a:endParaRPr lang="en-NZ"/>
          </a:p>
        </p:txBody>
      </p:sp>
    </p:spTree>
    <p:extLst>
      <p:ext uri="{BB962C8B-B14F-4D97-AF65-F5344CB8AC3E}">
        <p14:creationId xmlns:p14="http://schemas.microsoft.com/office/powerpoint/2010/main" val="705952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4ABDE1-F30C-4EFA-ABA3-2B4409EACADA}" type="datetimeFigureOut">
              <a:rPr lang="en-NZ" smtClean="0"/>
              <a:t>3/12/2017</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90673C6B-CFD0-484F-B102-74BE7F2D00ED}" type="slidenum">
              <a:rPr lang="en-NZ" smtClean="0"/>
              <a:t>‹#›</a:t>
            </a:fld>
            <a:endParaRPr lang="en-NZ"/>
          </a:p>
        </p:txBody>
      </p:sp>
    </p:spTree>
    <p:extLst>
      <p:ext uri="{BB962C8B-B14F-4D97-AF65-F5344CB8AC3E}">
        <p14:creationId xmlns:p14="http://schemas.microsoft.com/office/powerpoint/2010/main" val="1626317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4ABDE1-F30C-4EFA-ABA3-2B4409EACADA}" type="datetimeFigureOut">
              <a:rPr lang="en-NZ" smtClean="0"/>
              <a:t>3/12/2017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90673C6B-CFD0-484F-B102-74BE7F2D00ED}" type="slidenum">
              <a:rPr lang="en-NZ" smtClean="0"/>
              <a:t>‹#›</a:t>
            </a:fld>
            <a:endParaRPr lang="en-NZ"/>
          </a:p>
        </p:txBody>
      </p:sp>
    </p:spTree>
    <p:extLst>
      <p:ext uri="{BB962C8B-B14F-4D97-AF65-F5344CB8AC3E}">
        <p14:creationId xmlns:p14="http://schemas.microsoft.com/office/powerpoint/2010/main" val="2628035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4ABDE1-F30C-4EFA-ABA3-2B4409EACADA}" type="datetimeFigureOut">
              <a:rPr lang="en-NZ" smtClean="0"/>
              <a:t>3/12/2017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90673C6B-CFD0-484F-B102-74BE7F2D00ED}" type="slidenum">
              <a:rPr lang="en-NZ" smtClean="0"/>
              <a:t>‹#›</a:t>
            </a:fld>
            <a:endParaRPr lang="en-NZ"/>
          </a:p>
        </p:txBody>
      </p:sp>
    </p:spTree>
    <p:extLst>
      <p:ext uri="{BB962C8B-B14F-4D97-AF65-F5344CB8AC3E}">
        <p14:creationId xmlns:p14="http://schemas.microsoft.com/office/powerpoint/2010/main" val="1721527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4ABDE1-F30C-4EFA-ABA3-2B4409EACADA}" type="datetimeFigureOut">
              <a:rPr lang="en-NZ" smtClean="0"/>
              <a:t>3/12/2017</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673C6B-CFD0-484F-B102-74BE7F2D00ED}" type="slidenum">
              <a:rPr lang="en-NZ" smtClean="0"/>
              <a:t>‹#›</a:t>
            </a:fld>
            <a:endParaRPr lang="en-NZ"/>
          </a:p>
        </p:txBody>
      </p:sp>
    </p:spTree>
    <p:extLst>
      <p:ext uri="{BB962C8B-B14F-4D97-AF65-F5344CB8AC3E}">
        <p14:creationId xmlns:p14="http://schemas.microsoft.com/office/powerpoint/2010/main" val="237828817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2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2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2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2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2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2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9.jpeg"/><Relationship Id="rId7"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image" Target="../media/image10.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05600-2E63-4779-A37B-2701DDC53894}"/>
              </a:ext>
            </a:extLst>
          </p:cNvPr>
          <p:cNvSpPr>
            <a:spLocks noGrp="1"/>
          </p:cNvSpPr>
          <p:nvPr>
            <p:ph type="ctrTitle"/>
          </p:nvPr>
        </p:nvSpPr>
        <p:spPr/>
        <p:txBody>
          <a:bodyPr/>
          <a:lstStyle/>
          <a:p>
            <a:r>
              <a:rPr lang="en-US" dirty="0"/>
              <a:t>Are you getting the results you want?</a:t>
            </a:r>
            <a:endParaRPr lang="en-NZ" dirty="0"/>
          </a:p>
        </p:txBody>
      </p:sp>
      <p:sp>
        <p:nvSpPr>
          <p:cNvPr id="3" name="Subtitle 2">
            <a:extLst>
              <a:ext uri="{FF2B5EF4-FFF2-40B4-BE49-F238E27FC236}">
                <a16:creationId xmlns:a16="http://schemas.microsoft.com/office/drawing/2014/main" id="{0DB97B8D-13FB-4CF1-A9A2-560B55107047}"/>
              </a:ext>
            </a:extLst>
          </p:cNvPr>
          <p:cNvSpPr>
            <a:spLocks noGrp="1"/>
          </p:cNvSpPr>
          <p:nvPr>
            <p:ph type="subTitle" idx="1"/>
          </p:nvPr>
        </p:nvSpPr>
        <p:spPr/>
        <p:txBody>
          <a:bodyPr/>
          <a:lstStyle/>
          <a:p>
            <a:r>
              <a:rPr lang="en-US" dirty="0"/>
              <a:t>The importance of monitoring outcomes</a:t>
            </a:r>
          </a:p>
          <a:p>
            <a:endParaRPr lang="en-US" dirty="0"/>
          </a:p>
        </p:txBody>
      </p:sp>
    </p:spTree>
    <p:extLst>
      <p:ext uri="{BB962C8B-B14F-4D97-AF65-F5344CB8AC3E}">
        <p14:creationId xmlns:p14="http://schemas.microsoft.com/office/powerpoint/2010/main" val="2386001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1F4614-8F67-45B1-A30A-A0B3F6CA82E7}"/>
              </a:ext>
            </a:extLst>
          </p:cNvPr>
          <p:cNvSpPr>
            <a:spLocks noGrp="1"/>
          </p:cNvSpPr>
          <p:nvPr>
            <p:ph type="ctrTitle"/>
          </p:nvPr>
        </p:nvSpPr>
        <p:spPr>
          <a:xfrm>
            <a:off x="1268819" y="1171944"/>
            <a:ext cx="9144000" cy="2387600"/>
          </a:xfrm>
        </p:spPr>
        <p:txBody>
          <a:bodyPr/>
          <a:lstStyle/>
          <a:p>
            <a:r>
              <a:rPr lang="en-US" dirty="0"/>
              <a:t>Tracking Tunnels</a:t>
            </a:r>
            <a:endParaRPr lang="en-NZ" dirty="0"/>
          </a:p>
        </p:txBody>
      </p:sp>
      <p:sp>
        <p:nvSpPr>
          <p:cNvPr id="4" name="Subtitle 3">
            <a:extLst>
              <a:ext uri="{FF2B5EF4-FFF2-40B4-BE49-F238E27FC236}">
                <a16:creationId xmlns:a16="http://schemas.microsoft.com/office/drawing/2014/main" id="{8622694E-51CA-43B5-8BF4-DB0CB1B4E2A8}"/>
              </a:ext>
            </a:extLst>
          </p:cNvPr>
          <p:cNvSpPr>
            <a:spLocks noGrp="1"/>
          </p:cNvSpPr>
          <p:nvPr>
            <p:ph type="subTitle" idx="1"/>
          </p:nvPr>
        </p:nvSpPr>
        <p:spPr>
          <a:xfrm>
            <a:off x="1268819" y="3631572"/>
            <a:ext cx="9144000" cy="1655762"/>
          </a:xfrm>
        </p:spPr>
        <p:txBody>
          <a:bodyPr/>
          <a:lstStyle/>
          <a:p>
            <a:endParaRPr lang="en-NZ"/>
          </a:p>
        </p:txBody>
      </p:sp>
    </p:spTree>
    <p:extLst>
      <p:ext uri="{BB962C8B-B14F-4D97-AF65-F5344CB8AC3E}">
        <p14:creationId xmlns:p14="http://schemas.microsoft.com/office/powerpoint/2010/main" val="4182955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2755AA-8CFB-4D31-B494-87DA40E3E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8713"/>
            <a:ext cx="12192000" cy="6100573"/>
          </a:xfrm>
          <a:prstGeom prst="rect">
            <a:avLst/>
          </a:prstGeom>
        </p:spPr>
      </p:pic>
    </p:spTree>
    <p:extLst>
      <p:ext uri="{BB962C8B-B14F-4D97-AF65-F5344CB8AC3E}">
        <p14:creationId xmlns:p14="http://schemas.microsoft.com/office/powerpoint/2010/main" val="676353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3AB5ED3D-AE03-4B55-A0C0-65568C29CEA8}"/>
              </a:ext>
            </a:extLst>
          </p:cNvPr>
          <p:cNvGraphicFramePr>
            <a:graphicFrameLocks/>
          </p:cNvGraphicFramePr>
          <p:nvPr>
            <p:extLst>
              <p:ext uri="{D42A27DB-BD31-4B8C-83A1-F6EECF244321}">
                <p14:modId xmlns:p14="http://schemas.microsoft.com/office/powerpoint/2010/main" val="38864447"/>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05309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2755AA-8CFB-4D31-B494-87DA40E3E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8713"/>
            <a:ext cx="12192000" cy="6100573"/>
          </a:xfrm>
          <a:prstGeom prst="rect">
            <a:avLst/>
          </a:prstGeom>
        </p:spPr>
      </p:pic>
      <p:cxnSp>
        <p:nvCxnSpPr>
          <p:cNvPr id="3" name="Straight Connector 2">
            <a:extLst>
              <a:ext uri="{FF2B5EF4-FFF2-40B4-BE49-F238E27FC236}">
                <a16:creationId xmlns:a16="http://schemas.microsoft.com/office/drawing/2014/main" id="{34A8694E-AC16-45B7-9707-FFB485C98F6F}"/>
              </a:ext>
            </a:extLst>
          </p:cNvPr>
          <p:cNvCxnSpPr/>
          <p:nvPr/>
        </p:nvCxnSpPr>
        <p:spPr>
          <a:xfrm>
            <a:off x="1892596" y="2434856"/>
            <a:ext cx="552893" cy="6166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1DFAF3-1113-413E-9EDD-3D015747BADC}"/>
              </a:ext>
            </a:extLst>
          </p:cNvPr>
          <p:cNvCxnSpPr/>
          <p:nvPr/>
        </p:nvCxnSpPr>
        <p:spPr>
          <a:xfrm>
            <a:off x="2310810" y="3693042"/>
            <a:ext cx="552893" cy="6166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2480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3AB5ED3D-AE03-4B55-A0C0-65568C29CEA8}"/>
              </a:ext>
            </a:extLst>
          </p:cNvPr>
          <p:cNvGraphicFramePr>
            <a:graphicFrameLocks/>
          </p:cNvGraphicFramePr>
          <p:nvPr>
            <p:extLst>
              <p:ext uri="{D42A27DB-BD31-4B8C-83A1-F6EECF244321}">
                <p14:modId xmlns:p14="http://schemas.microsoft.com/office/powerpoint/2010/main" val="3943133292"/>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28913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2755AA-8CFB-4D31-B494-87DA40E3E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8713"/>
            <a:ext cx="12192000" cy="6100573"/>
          </a:xfrm>
          <a:prstGeom prst="rect">
            <a:avLst/>
          </a:prstGeom>
        </p:spPr>
      </p:pic>
      <p:cxnSp>
        <p:nvCxnSpPr>
          <p:cNvPr id="3" name="Straight Connector 2">
            <a:extLst>
              <a:ext uri="{FF2B5EF4-FFF2-40B4-BE49-F238E27FC236}">
                <a16:creationId xmlns:a16="http://schemas.microsoft.com/office/drawing/2014/main" id="{34A8694E-AC16-45B7-9707-FFB485C98F6F}"/>
              </a:ext>
            </a:extLst>
          </p:cNvPr>
          <p:cNvCxnSpPr/>
          <p:nvPr/>
        </p:nvCxnSpPr>
        <p:spPr>
          <a:xfrm>
            <a:off x="1892596" y="2434856"/>
            <a:ext cx="552893" cy="6166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1DFAF3-1113-413E-9EDD-3D015747BADC}"/>
              </a:ext>
            </a:extLst>
          </p:cNvPr>
          <p:cNvCxnSpPr/>
          <p:nvPr/>
        </p:nvCxnSpPr>
        <p:spPr>
          <a:xfrm>
            <a:off x="2310810" y="3693042"/>
            <a:ext cx="552893" cy="6166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DA3E54E-53AE-49FC-B948-E3331E6473B9}"/>
              </a:ext>
            </a:extLst>
          </p:cNvPr>
          <p:cNvCxnSpPr/>
          <p:nvPr/>
        </p:nvCxnSpPr>
        <p:spPr>
          <a:xfrm>
            <a:off x="4171508" y="4437321"/>
            <a:ext cx="552893" cy="6166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7996076-4836-468D-B1FD-0BF097C89302}"/>
              </a:ext>
            </a:extLst>
          </p:cNvPr>
          <p:cNvCxnSpPr/>
          <p:nvPr/>
        </p:nvCxnSpPr>
        <p:spPr>
          <a:xfrm>
            <a:off x="4589722" y="5695507"/>
            <a:ext cx="552893" cy="6166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049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3AB5ED3D-AE03-4B55-A0C0-65568C29CEA8}"/>
              </a:ext>
            </a:extLst>
          </p:cNvPr>
          <p:cNvGraphicFramePr>
            <a:graphicFrameLocks/>
          </p:cNvGraphicFramePr>
          <p:nvPr>
            <p:extLst>
              <p:ext uri="{D42A27DB-BD31-4B8C-83A1-F6EECF244321}">
                <p14:modId xmlns:p14="http://schemas.microsoft.com/office/powerpoint/2010/main" val="597297530"/>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83608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5F8EB9-04B7-4EDC-9D18-EADF41286119}"/>
              </a:ext>
            </a:extLst>
          </p:cNvPr>
          <p:cNvSpPr>
            <a:spLocks noGrp="1"/>
          </p:cNvSpPr>
          <p:nvPr>
            <p:ph type="ctrTitle"/>
          </p:nvPr>
        </p:nvSpPr>
        <p:spPr/>
        <p:txBody>
          <a:bodyPr/>
          <a:lstStyle/>
          <a:p>
            <a:r>
              <a:rPr lang="en-US" dirty="0"/>
              <a:t>Bird Counts</a:t>
            </a:r>
            <a:endParaRPr lang="en-NZ" dirty="0"/>
          </a:p>
        </p:txBody>
      </p:sp>
      <p:sp>
        <p:nvSpPr>
          <p:cNvPr id="4" name="Subtitle 3">
            <a:extLst>
              <a:ext uri="{FF2B5EF4-FFF2-40B4-BE49-F238E27FC236}">
                <a16:creationId xmlns:a16="http://schemas.microsoft.com/office/drawing/2014/main" id="{1AFFFFF1-C05E-43FC-BA72-D93D789A3ABA}"/>
              </a:ext>
            </a:extLst>
          </p:cNvPr>
          <p:cNvSpPr>
            <a:spLocks noGrp="1"/>
          </p:cNvSpPr>
          <p:nvPr>
            <p:ph type="subTitle" idx="1"/>
          </p:nvPr>
        </p:nvSpPr>
        <p:spPr/>
        <p:txBody>
          <a:bodyPr/>
          <a:lstStyle/>
          <a:p>
            <a:endParaRPr lang="en-NZ"/>
          </a:p>
        </p:txBody>
      </p:sp>
    </p:spTree>
    <p:extLst>
      <p:ext uri="{BB962C8B-B14F-4D97-AF65-F5344CB8AC3E}">
        <p14:creationId xmlns:p14="http://schemas.microsoft.com/office/powerpoint/2010/main" val="2416059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nelsontrails.co.nz/wp-content/uploads/2016/10/marsden-valley-from-widdershins.jpg">
            <a:extLst>
              <a:ext uri="{FF2B5EF4-FFF2-40B4-BE49-F238E27FC236}">
                <a16:creationId xmlns:a16="http://schemas.microsoft.com/office/drawing/2014/main" id="{BC89A92F-FC37-4FAC-928D-037B4463A2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700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Image result for south island kaka">
            <a:extLst>
              <a:ext uri="{FF2B5EF4-FFF2-40B4-BE49-F238E27FC236}">
                <a16:creationId xmlns:a16="http://schemas.microsoft.com/office/drawing/2014/main" id="{956124D0-4548-45F1-A1FD-E4E41EC5A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36335"/>
            <a:ext cx="5727405" cy="322166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doc.govt.nz/pagefiles/116715/sth-island-robin.jpg">
            <a:extLst>
              <a:ext uri="{FF2B5EF4-FFF2-40B4-BE49-F238E27FC236}">
                <a16:creationId xmlns:a16="http://schemas.microsoft.com/office/drawing/2014/main" id="{630315A4-7C43-4503-8D33-71599D68FC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7923" y="4539899"/>
            <a:ext cx="3474077" cy="23181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doc.govt.nz/pagefiles/122621/rifleman-hawkes-bay-565.jpg">
            <a:extLst>
              <a:ext uri="{FF2B5EF4-FFF2-40B4-BE49-F238E27FC236}">
                <a16:creationId xmlns:a16="http://schemas.microsoft.com/office/drawing/2014/main" id="{0B9E5388-D0F6-42A9-AD0F-66964FA975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1839" y="0"/>
            <a:ext cx="3240161" cy="18294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doc.govt.nz/pagefiles/61450/grey-warbler-michael-hamilton-1920.jpg">
            <a:extLst>
              <a:ext uri="{FF2B5EF4-FFF2-40B4-BE49-F238E27FC236}">
                <a16:creationId xmlns:a16="http://schemas.microsoft.com/office/drawing/2014/main" id="{D8CC26F3-68F2-42BF-8140-DB0FD068BC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0932" y="2221798"/>
            <a:ext cx="4121068" cy="23181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www.tvnz.co.nz/content/dam/images/news/2017/01/26/kokako2.jpg.hashed.6778a789.desktop.story.inline.jpg">
            <a:extLst>
              <a:ext uri="{FF2B5EF4-FFF2-40B4-BE49-F238E27FC236}">
                <a16:creationId xmlns:a16="http://schemas.microsoft.com/office/drawing/2014/main" id="{179F253A-745A-4C5B-AC87-212BA9EF49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181498" cy="235123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nzbirdsonline.org.nz/sites/all/files/3350-4%20Yellow%20Crowned%20Parakeet%2C%20Mana%20Island.jpg">
            <a:extLst>
              <a:ext uri="{FF2B5EF4-FFF2-40B4-BE49-F238E27FC236}">
                <a16:creationId xmlns:a16="http://schemas.microsoft.com/office/drawing/2014/main" id="{EB7744D3-5449-46AF-8EAC-A0AAEDC096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81498" y="0"/>
            <a:ext cx="4166183" cy="367454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brown creeper doc">
            <a:extLst>
              <a:ext uri="{FF2B5EF4-FFF2-40B4-BE49-F238E27FC236}">
                <a16:creationId xmlns:a16="http://schemas.microsoft.com/office/drawing/2014/main" id="{7FB4B3D1-6D7C-40D2-9105-93AE4F10E3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84600" y="3636334"/>
            <a:ext cx="4814599" cy="322166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www.doc.govt.nz/pagefiles/31123/bellbird-s-evans-1920-2.jpg">
            <a:extLst>
              <a:ext uri="{FF2B5EF4-FFF2-40B4-BE49-F238E27FC236}">
                <a16:creationId xmlns:a16="http://schemas.microsoft.com/office/drawing/2014/main" id="{0DEF4753-01BE-4D68-88C3-556C45E47D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19" y="1941877"/>
            <a:ext cx="3232298" cy="1818168"/>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s://docnz.files.wordpress.com/2016/12/tui.jpg?w=350&amp;h=200&amp;crop=1">
            <a:extLst>
              <a:ext uri="{FF2B5EF4-FFF2-40B4-BE49-F238E27FC236}">
                <a16:creationId xmlns:a16="http://schemas.microsoft.com/office/drawing/2014/main" id="{51C8A5E7-3FE3-4B83-A925-EBD9A9DF5C9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30979" y="2283824"/>
            <a:ext cx="2433759" cy="1390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432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
            <a:extLst>
              <a:ext uri="{FF2B5EF4-FFF2-40B4-BE49-F238E27FC236}">
                <a16:creationId xmlns:a16="http://schemas.microsoft.com/office/drawing/2014/main" id="{F9604A53-CF8C-4EAB-BC9F-BA4B48B0AD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727" b="21111"/>
          <a:stretch>
            <a:fillRect/>
          </a:stretch>
        </p:blipFill>
        <p:spPr bwMode="auto">
          <a:xfrm>
            <a:off x="0" y="0"/>
            <a:ext cx="536098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65FFF5B-75E7-4F11-8135-2304B300C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0074" y="533686"/>
            <a:ext cx="6371926" cy="5594551"/>
          </a:xfrm>
          <a:prstGeom prst="rect">
            <a:avLst/>
          </a:prstGeom>
        </p:spPr>
      </p:pic>
    </p:spTree>
    <p:extLst>
      <p:ext uri="{BB962C8B-B14F-4D97-AF65-F5344CB8AC3E}">
        <p14:creationId xmlns:p14="http://schemas.microsoft.com/office/powerpoint/2010/main" val="1704839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Image result for south island kaka">
            <a:extLst>
              <a:ext uri="{FF2B5EF4-FFF2-40B4-BE49-F238E27FC236}">
                <a16:creationId xmlns:a16="http://schemas.microsoft.com/office/drawing/2014/main" id="{956124D0-4548-45F1-A1FD-E4E41EC5A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36335"/>
            <a:ext cx="5727405" cy="322166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doc.govt.nz/pagefiles/116715/sth-island-robin.jpg">
            <a:extLst>
              <a:ext uri="{FF2B5EF4-FFF2-40B4-BE49-F238E27FC236}">
                <a16:creationId xmlns:a16="http://schemas.microsoft.com/office/drawing/2014/main" id="{630315A4-7C43-4503-8D33-71599D68FC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7923" y="4539899"/>
            <a:ext cx="3474077" cy="23181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doc.govt.nz/pagefiles/122621/rifleman-hawkes-bay-565.jpg">
            <a:extLst>
              <a:ext uri="{FF2B5EF4-FFF2-40B4-BE49-F238E27FC236}">
                <a16:creationId xmlns:a16="http://schemas.microsoft.com/office/drawing/2014/main" id="{0B9E5388-D0F6-42A9-AD0F-66964FA975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1839" y="0"/>
            <a:ext cx="3240161" cy="18294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doc.govt.nz/pagefiles/61450/grey-warbler-michael-hamilton-1920.jpg">
            <a:extLst>
              <a:ext uri="{FF2B5EF4-FFF2-40B4-BE49-F238E27FC236}">
                <a16:creationId xmlns:a16="http://schemas.microsoft.com/office/drawing/2014/main" id="{D8CC26F3-68F2-42BF-8140-DB0FD068BC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0932" y="2221798"/>
            <a:ext cx="4121068" cy="23181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www.tvnz.co.nz/content/dam/images/news/2017/01/26/kokako2.jpg.hashed.6778a789.desktop.story.inline.jpg">
            <a:extLst>
              <a:ext uri="{FF2B5EF4-FFF2-40B4-BE49-F238E27FC236}">
                <a16:creationId xmlns:a16="http://schemas.microsoft.com/office/drawing/2014/main" id="{179F253A-745A-4C5B-AC87-212BA9EF49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181498" cy="235123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nzbirdsonline.org.nz/sites/all/files/3350-4%20Yellow%20Crowned%20Parakeet%2C%20Mana%20Island.jpg">
            <a:extLst>
              <a:ext uri="{FF2B5EF4-FFF2-40B4-BE49-F238E27FC236}">
                <a16:creationId xmlns:a16="http://schemas.microsoft.com/office/drawing/2014/main" id="{EB7744D3-5449-46AF-8EAC-A0AAEDC096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81498" y="0"/>
            <a:ext cx="4166183" cy="367454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brown creeper doc">
            <a:extLst>
              <a:ext uri="{FF2B5EF4-FFF2-40B4-BE49-F238E27FC236}">
                <a16:creationId xmlns:a16="http://schemas.microsoft.com/office/drawing/2014/main" id="{7FB4B3D1-6D7C-40D2-9105-93AE4F10E3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84600" y="3636334"/>
            <a:ext cx="4814599" cy="322166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www.doc.govt.nz/pagefiles/31123/bellbird-s-evans-1920-2.jpg">
            <a:extLst>
              <a:ext uri="{FF2B5EF4-FFF2-40B4-BE49-F238E27FC236}">
                <a16:creationId xmlns:a16="http://schemas.microsoft.com/office/drawing/2014/main" id="{0DEF4753-01BE-4D68-88C3-556C45E47D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19" y="1941877"/>
            <a:ext cx="3232298" cy="1818168"/>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s://docnz.files.wordpress.com/2016/12/tui.jpg?w=350&amp;h=200&amp;crop=1">
            <a:extLst>
              <a:ext uri="{FF2B5EF4-FFF2-40B4-BE49-F238E27FC236}">
                <a16:creationId xmlns:a16="http://schemas.microsoft.com/office/drawing/2014/main" id="{51C8A5E7-3FE3-4B83-A925-EBD9A9DF5C9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30979" y="2283824"/>
            <a:ext cx="2433759" cy="139071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5590BF1F-D4E7-4158-9F9E-780405C5DC09}"/>
              </a:ext>
            </a:extLst>
          </p:cNvPr>
          <p:cNvCxnSpPr/>
          <p:nvPr/>
        </p:nvCxnSpPr>
        <p:spPr>
          <a:xfrm>
            <a:off x="0" y="0"/>
            <a:ext cx="4181498" cy="222179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C07D591-75A9-4A0D-B1D5-935BAA42EE36}"/>
              </a:ext>
            </a:extLst>
          </p:cNvPr>
          <p:cNvCxnSpPr/>
          <p:nvPr/>
        </p:nvCxnSpPr>
        <p:spPr>
          <a:xfrm flipH="1">
            <a:off x="0" y="0"/>
            <a:ext cx="4181498" cy="19418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1506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Image result for south island kaka">
            <a:extLst>
              <a:ext uri="{FF2B5EF4-FFF2-40B4-BE49-F238E27FC236}">
                <a16:creationId xmlns:a16="http://schemas.microsoft.com/office/drawing/2014/main" id="{956124D0-4548-45F1-A1FD-E4E41EC5A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36335"/>
            <a:ext cx="5727405" cy="322166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doc.govt.nz/pagefiles/116715/sth-island-robin.jpg">
            <a:extLst>
              <a:ext uri="{FF2B5EF4-FFF2-40B4-BE49-F238E27FC236}">
                <a16:creationId xmlns:a16="http://schemas.microsoft.com/office/drawing/2014/main" id="{630315A4-7C43-4503-8D33-71599D68FC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7923" y="4539899"/>
            <a:ext cx="3474077" cy="23181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doc.govt.nz/pagefiles/122621/rifleman-hawkes-bay-565.jpg">
            <a:extLst>
              <a:ext uri="{FF2B5EF4-FFF2-40B4-BE49-F238E27FC236}">
                <a16:creationId xmlns:a16="http://schemas.microsoft.com/office/drawing/2014/main" id="{0B9E5388-D0F6-42A9-AD0F-66964FA975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1839" y="0"/>
            <a:ext cx="3240161" cy="18294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doc.govt.nz/pagefiles/61450/grey-warbler-michael-hamilton-1920.jpg">
            <a:extLst>
              <a:ext uri="{FF2B5EF4-FFF2-40B4-BE49-F238E27FC236}">
                <a16:creationId xmlns:a16="http://schemas.microsoft.com/office/drawing/2014/main" id="{D8CC26F3-68F2-42BF-8140-DB0FD068BC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0932" y="2221798"/>
            <a:ext cx="4121068" cy="23181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www.tvnz.co.nz/content/dam/images/news/2017/01/26/kokako2.jpg.hashed.6778a789.desktop.story.inline.jpg">
            <a:extLst>
              <a:ext uri="{FF2B5EF4-FFF2-40B4-BE49-F238E27FC236}">
                <a16:creationId xmlns:a16="http://schemas.microsoft.com/office/drawing/2014/main" id="{179F253A-745A-4C5B-AC87-212BA9EF49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181498" cy="235123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nzbirdsonline.org.nz/sites/all/files/3350-4%20Yellow%20Crowned%20Parakeet%2C%20Mana%20Island.jpg">
            <a:extLst>
              <a:ext uri="{FF2B5EF4-FFF2-40B4-BE49-F238E27FC236}">
                <a16:creationId xmlns:a16="http://schemas.microsoft.com/office/drawing/2014/main" id="{EB7744D3-5449-46AF-8EAC-A0AAEDC096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81498" y="0"/>
            <a:ext cx="4166183" cy="367454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brown creeper doc">
            <a:extLst>
              <a:ext uri="{FF2B5EF4-FFF2-40B4-BE49-F238E27FC236}">
                <a16:creationId xmlns:a16="http://schemas.microsoft.com/office/drawing/2014/main" id="{7FB4B3D1-6D7C-40D2-9105-93AE4F10E3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84600" y="3636334"/>
            <a:ext cx="4814599" cy="322166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www.doc.govt.nz/pagefiles/31123/bellbird-s-evans-1920-2.jpg">
            <a:extLst>
              <a:ext uri="{FF2B5EF4-FFF2-40B4-BE49-F238E27FC236}">
                <a16:creationId xmlns:a16="http://schemas.microsoft.com/office/drawing/2014/main" id="{0DEF4753-01BE-4D68-88C3-556C45E47D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19" y="1941877"/>
            <a:ext cx="3232298" cy="1818168"/>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s://docnz.files.wordpress.com/2016/12/tui.jpg?w=350&amp;h=200&amp;crop=1">
            <a:extLst>
              <a:ext uri="{FF2B5EF4-FFF2-40B4-BE49-F238E27FC236}">
                <a16:creationId xmlns:a16="http://schemas.microsoft.com/office/drawing/2014/main" id="{51C8A5E7-3FE3-4B83-A925-EBD9A9DF5C9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30979" y="2283824"/>
            <a:ext cx="2433759" cy="139071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5590BF1F-D4E7-4158-9F9E-780405C5DC09}"/>
              </a:ext>
            </a:extLst>
          </p:cNvPr>
          <p:cNvCxnSpPr/>
          <p:nvPr/>
        </p:nvCxnSpPr>
        <p:spPr>
          <a:xfrm>
            <a:off x="0" y="0"/>
            <a:ext cx="4181498" cy="222179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C07D591-75A9-4A0D-B1D5-935BAA42EE36}"/>
              </a:ext>
            </a:extLst>
          </p:cNvPr>
          <p:cNvCxnSpPr/>
          <p:nvPr/>
        </p:nvCxnSpPr>
        <p:spPr>
          <a:xfrm flipH="1">
            <a:off x="0" y="0"/>
            <a:ext cx="4181498" cy="19418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0E23318-82D7-4560-A967-2261C83008B6}"/>
              </a:ext>
            </a:extLst>
          </p:cNvPr>
          <p:cNvCxnSpPr>
            <a:cxnSpLocks/>
          </p:cNvCxnSpPr>
          <p:nvPr/>
        </p:nvCxnSpPr>
        <p:spPr>
          <a:xfrm>
            <a:off x="0" y="3822071"/>
            <a:ext cx="4181498" cy="331584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7537A29-91A8-4D20-8088-3F5D8FA2D3A8}"/>
              </a:ext>
            </a:extLst>
          </p:cNvPr>
          <p:cNvCxnSpPr>
            <a:cxnSpLocks/>
          </p:cNvCxnSpPr>
          <p:nvPr/>
        </p:nvCxnSpPr>
        <p:spPr>
          <a:xfrm flipH="1">
            <a:off x="0" y="3703747"/>
            <a:ext cx="4384600" cy="315425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69CB5D8-0C93-4D41-8940-53970CA26F8E}"/>
              </a:ext>
            </a:extLst>
          </p:cNvPr>
          <p:cNvCxnSpPr/>
          <p:nvPr/>
        </p:nvCxnSpPr>
        <p:spPr>
          <a:xfrm>
            <a:off x="4181498" y="154562"/>
            <a:ext cx="4181498" cy="222179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8B4E1E4-1A2F-4D5D-8221-437FF5148BAC}"/>
              </a:ext>
            </a:extLst>
          </p:cNvPr>
          <p:cNvCxnSpPr/>
          <p:nvPr/>
        </p:nvCxnSpPr>
        <p:spPr>
          <a:xfrm flipH="1">
            <a:off x="4181498" y="154562"/>
            <a:ext cx="4181498" cy="19418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3113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Image result for south island kaka">
            <a:extLst>
              <a:ext uri="{FF2B5EF4-FFF2-40B4-BE49-F238E27FC236}">
                <a16:creationId xmlns:a16="http://schemas.microsoft.com/office/drawing/2014/main" id="{956124D0-4548-45F1-A1FD-E4E41EC5A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36335"/>
            <a:ext cx="5727405" cy="322166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doc.govt.nz/pagefiles/116715/sth-island-robin.jpg">
            <a:extLst>
              <a:ext uri="{FF2B5EF4-FFF2-40B4-BE49-F238E27FC236}">
                <a16:creationId xmlns:a16="http://schemas.microsoft.com/office/drawing/2014/main" id="{630315A4-7C43-4503-8D33-71599D68FC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7923" y="4539899"/>
            <a:ext cx="3474077" cy="23181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doc.govt.nz/pagefiles/122621/rifleman-hawkes-bay-565.jpg">
            <a:extLst>
              <a:ext uri="{FF2B5EF4-FFF2-40B4-BE49-F238E27FC236}">
                <a16:creationId xmlns:a16="http://schemas.microsoft.com/office/drawing/2014/main" id="{0B9E5388-D0F6-42A9-AD0F-66964FA975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1839" y="0"/>
            <a:ext cx="3240161" cy="18294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doc.govt.nz/pagefiles/61450/grey-warbler-michael-hamilton-1920.jpg">
            <a:extLst>
              <a:ext uri="{FF2B5EF4-FFF2-40B4-BE49-F238E27FC236}">
                <a16:creationId xmlns:a16="http://schemas.microsoft.com/office/drawing/2014/main" id="{D8CC26F3-68F2-42BF-8140-DB0FD068BC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0932" y="2221798"/>
            <a:ext cx="4121068" cy="23181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www.tvnz.co.nz/content/dam/images/news/2017/01/26/kokako2.jpg.hashed.6778a789.desktop.story.inline.jpg">
            <a:extLst>
              <a:ext uri="{FF2B5EF4-FFF2-40B4-BE49-F238E27FC236}">
                <a16:creationId xmlns:a16="http://schemas.microsoft.com/office/drawing/2014/main" id="{179F253A-745A-4C5B-AC87-212BA9EF49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181498" cy="235123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nzbirdsonline.org.nz/sites/all/files/3350-4%20Yellow%20Crowned%20Parakeet%2C%20Mana%20Island.jpg">
            <a:extLst>
              <a:ext uri="{FF2B5EF4-FFF2-40B4-BE49-F238E27FC236}">
                <a16:creationId xmlns:a16="http://schemas.microsoft.com/office/drawing/2014/main" id="{EB7744D3-5449-46AF-8EAC-A0AAEDC096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81498" y="0"/>
            <a:ext cx="4166183" cy="367454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brown creeper doc">
            <a:extLst>
              <a:ext uri="{FF2B5EF4-FFF2-40B4-BE49-F238E27FC236}">
                <a16:creationId xmlns:a16="http://schemas.microsoft.com/office/drawing/2014/main" id="{7FB4B3D1-6D7C-40D2-9105-93AE4F10E3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84600" y="3636334"/>
            <a:ext cx="4814599" cy="322166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www.doc.govt.nz/pagefiles/31123/bellbird-s-evans-1920-2.jpg">
            <a:extLst>
              <a:ext uri="{FF2B5EF4-FFF2-40B4-BE49-F238E27FC236}">
                <a16:creationId xmlns:a16="http://schemas.microsoft.com/office/drawing/2014/main" id="{0DEF4753-01BE-4D68-88C3-556C45E47D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19" y="1941877"/>
            <a:ext cx="3232298" cy="1818168"/>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s://docnz.files.wordpress.com/2016/12/tui.jpg?w=350&amp;h=200&amp;crop=1">
            <a:extLst>
              <a:ext uri="{FF2B5EF4-FFF2-40B4-BE49-F238E27FC236}">
                <a16:creationId xmlns:a16="http://schemas.microsoft.com/office/drawing/2014/main" id="{51C8A5E7-3FE3-4B83-A925-EBD9A9DF5C9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30979" y="2283824"/>
            <a:ext cx="2433759" cy="139071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5590BF1F-D4E7-4158-9F9E-780405C5DC09}"/>
              </a:ext>
            </a:extLst>
          </p:cNvPr>
          <p:cNvCxnSpPr/>
          <p:nvPr/>
        </p:nvCxnSpPr>
        <p:spPr>
          <a:xfrm>
            <a:off x="0" y="0"/>
            <a:ext cx="4181498" cy="222179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C07D591-75A9-4A0D-B1D5-935BAA42EE36}"/>
              </a:ext>
            </a:extLst>
          </p:cNvPr>
          <p:cNvCxnSpPr/>
          <p:nvPr/>
        </p:nvCxnSpPr>
        <p:spPr>
          <a:xfrm flipH="1">
            <a:off x="0" y="0"/>
            <a:ext cx="4181498" cy="19418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0E23318-82D7-4560-A967-2261C83008B6}"/>
              </a:ext>
            </a:extLst>
          </p:cNvPr>
          <p:cNvCxnSpPr>
            <a:cxnSpLocks/>
          </p:cNvCxnSpPr>
          <p:nvPr/>
        </p:nvCxnSpPr>
        <p:spPr>
          <a:xfrm>
            <a:off x="0" y="3822071"/>
            <a:ext cx="4181498" cy="331584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7537A29-91A8-4D20-8088-3F5D8FA2D3A8}"/>
              </a:ext>
            </a:extLst>
          </p:cNvPr>
          <p:cNvCxnSpPr>
            <a:cxnSpLocks/>
          </p:cNvCxnSpPr>
          <p:nvPr/>
        </p:nvCxnSpPr>
        <p:spPr>
          <a:xfrm flipH="1">
            <a:off x="0" y="3703747"/>
            <a:ext cx="4384600" cy="315425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3D99277-C506-4BB5-A37B-825C80C26017}"/>
              </a:ext>
            </a:extLst>
          </p:cNvPr>
          <p:cNvCxnSpPr>
            <a:cxnSpLocks/>
          </p:cNvCxnSpPr>
          <p:nvPr/>
        </p:nvCxnSpPr>
        <p:spPr>
          <a:xfrm>
            <a:off x="15315" y="2003903"/>
            <a:ext cx="3152997" cy="173266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8A4E04F-8448-4832-8B23-0F366FA21895}"/>
              </a:ext>
            </a:extLst>
          </p:cNvPr>
          <p:cNvCxnSpPr>
            <a:cxnSpLocks/>
          </p:cNvCxnSpPr>
          <p:nvPr/>
        </p:nvCxnSpPr>
        <p:spPr>
          <a:xfrm flipH="1">
            <a:off x="-1319" y="1971081"/>
            <a:ext cx="3232298" cy="17526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84BFC57-C619-4B9E-B236-7D2AC9C7AAE8}"/>
              </a:ext>
            </a:extLst>
          </p:cNvPr>
          <p:cNvCxnSpPr>
            <a:cxnSpLocks/>
          </p:cNvCxnSpPr>
          <p:nvPr/>
        </p:nvCxnSpPr>
        <p:spPr>
          <a:xfrm>
            <a:off x="3246294" y="2296778"/>
            <a:ext cx="2418444" cy="137060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B2C78B5-D5C8-41D0-B4C2-D21533678D9D}"/>
              </a:ext>
            </a:extLst>
          </p:cNvPr>
          <p:cNvCxnSpPr>
            <a:cxnSpLocks/>
          </p:cNvCxnSpPr>
          <p:nvPr/>
        </p:nvCxnSpPr>
        <p:spPr>
          <a:xfrm flipH="1">
            <a:off x="3194210" y="2283824"/>
            <a:ext cx="2442964" cy="13907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BA52EDA-6373-4350-83E6-E4BA6DAEC9EB}"/>
              </a:ext>
            </a:extLst>
          </p:cNvPr>
          <p:cNvCxnSpPr/>
          <p:nvPr/>
        </p:nvCxnSpPr>
        <p:spPr>
          <a:xfrm>
            <a:off x="4181498" y="154562"/>
            <a:ext cx="4181498" cy="222179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50D24EA-35C3-4BEC-9752-894D2B682BE6}"/>
              </a:ext>
            </a:extLst>
          </p:cNvPr>
          <p:cNvCxnSpPr/>
          <p:nvPr/>
        </p:nvCxnSpPr>
        <p:spPr>
          <a:xfrm flipH="1">
            <a:off x="4181498" y="154562"/>
            <a:ext cx="4181498" cy="19418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6494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Image result for south island kaka">
            <a:extLst>
              <a:ext uri="{FF2B5EF4-FFF2-40B4-BE49-F238E27FC236}">
                <a16:creationId xmlns:a16="http://schemas.microsoft.com/office/drawing/2014/main" id="{956124D0-4548-45F1-A1FD-E4E41EC5A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36335"/>
            <a:ext cx="5727405" cy="322166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doc.govt.nz/pagefiles/116715/sth-island-robin.jpg">
            <a:extLst>
              <a:ext uri="{FF2B5EF4-FFF2-40B4-BE49-F238E27FC236}">
                <a16:creationId xmlns:a16="http://schemas.microsoft.com/office/drawing/2014/main" id="{630315A4-7C43-4503-8D33-71599D68FC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7923" y="4539899"/>
            <a:ext cx="3474077" cy="23181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doc.govt.nz/pagefiles/122621/rifleman-hawkes-bay-565.jpg">
            <a:extLst>
              <a:ext uri="{FF2B5EF4-FFF2-40B4-BE49-F238E27FC236}">
                <a16:creationId xmlns:a16="http://schemas.microsoft.com/office/drawing/2014/main" id="{0B9E5388-D0F6-42A9-AD0F-66964FA975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1839" y="0"/>
            <a:ext cx="3240161" cy="18294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doc.govt.nz/pagefiles/61450/grey-warbler-michael-hamilton-1920.jpg">
            <a:extLst>
              <a:ext uri="{FF2B5EF4-FFF2-40B4-BE49-F238E27FC236}">
                <a16:creationId xmlns:a16="http://schemas.microsoft.com/office/drawing/2014/main" id="{D8CC26F3-68F2-42BF-8140-DB0FD068BC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0932" y="2221798"/>
            <a:ext cx="4121068" cy="23181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www.tvnz.co.nz/content/dam/images/news/2017/01/26/kokako2.jpg.hashed.6778a789.desktop.story.inline.jpg">
            <a:extLst>
              <a:ext uri="{FF2B5EF4-FFF2-40B4-BE49-F238E27FC236}">
                <a16:creationId xmlns:a16="http://schemas.microsoft.com/office/drawing/2014/main" id="{179F253A-745A-4C5B-AC87-212BA9EF49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181498" cy="235123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nzbirdsonline.org.nz/sites/all/files/3350-4%20Yellow%20Crowned%20Parakeet%2C%20Mana%20Island.jpg">
            <a:extLst>
              <a:ext uri="{FF2B5EF4-FFF2-40B4-BE49-F238E27FC236}">
                <a16:creationId xmlns:a16="http://schemas.microsoft.com/office/drawing/2014/main" id="{EB7744D3-5449-46AF-8EAC-A0AAEDC096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81498" y="0"/>
            <a:ext cx="4166183" cy="367454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brown creeper doc">
            <a:extLst>
              <a:ext uri="{FF2B5EF4-FFF2-40B4-BE49-F238E27FC236}">
                <a16:creationId xmlns:a16="http://schemas.microsoft.com/office/drawing/2014/main" id="{7FB4B3D1-6D7C-40D2-9105-93AE4F10E3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84600" y="3636334"/>
            <a:ext cx="4814599" cy="322166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www.doc.govt.nz/pagefiles/31123/bellbird-s-evans-1920-2.jpg">
            <a:extLst>
              <a:ext uri="{FF2B5EF4-FFF2-40B4-BE49-F238E27FC236}">
                <a16:creationId xmlns:a16="http://schemas.microsoft.com/office/drawing/2014/main" id="{0DEF4753-01BE-4D68-88C3-556C45E47D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19" y="1941877"/>
            <a:ext cx="3232298" cy="1818168"/>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s://docnz.files.wordpress.com/2016/12/tui.jpg?w=350&amp;h=200&amp;crop=1">
            <a:extLst>
              <a:ext uri="{FF2B5EF4-FFF2-40B4-BE49-F238E27FC236}">
                <a16:creationId xmlns:a16="http://schemas.microsoft.com/office/drawing/2014/main" id="{51C8A5E7-3FE3-4B83-A925-EBD9A9DF5C9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30979" y="2283824"/>
            <a:ext cx="2433759" cy="139071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5590BF1F-D4E7-4158-9F9E-780405C5DC09}"/>
              </a:ext>
            </a:extLst>
          </p:cNvPr>
          <p:cNvCxnSpPr/>
          <p:nvPr/>
        </p:nvCxnSpPr>
        <p:spPr>
          <a:xfrm>
            <a:off x="0" y="0"/>
            <a:ext cx="4181498" cy="222179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C07D591-75A9-4A0D-B1D5-935BAA42EE36}"/>
              </a:ext>
            </a:extLst>
          </p:cNvPr>
          <p:cNvCxnSpPr/>
          <p:nvPr/>
        </p:nvCxnSpPr>
        <p:spPr>
          <a:xfrm flipH="1">
            <a:off x="0" y="0"/>
            <a:ext cx="4181498" cy="19418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0E23318-82D7-4560-A967-2261C83008B6}"/>
              </a:ext>
            </a:extLst>
          </p:cNvPr>
          <p:cNvCxnSpPr>
            <a:cxnSpLocks/>
          </p:cNvCxnSpPr>
          <p:nvPr/>
        </p:nvCxnSpPr>
        <p:spPr>
          <a:xfrm>
            <a:off x="0" y="3822071"/>
            <a:ext cx="4181498" cy="331584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7537A29-91A8-4D20-8088-3F5D8FA2D3A8}"/>
              </a:ext>
            </a:extLst>
          </p:cNvPr>
          <p:cNvCxnSpPr>
            <a:cxnSpLocks/>
          </p:cNvCxnSpPr>
          <p:nvPr/>
        </p:nvCxnSpPr>
        <p:spPr>
          <a:xfrm flipH="1">
            <a:off x="0" y="3703747"/>
            <a:ext cx="4384600" cy="315425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3D99277-C506-4BB5-A37B-825C80C26017}"/>
              </a:ext>
            </a:extLst>
          </p:cNvPr>
          <p:cNvCxnSpPr>
            <a:cxnSpLocks/>
          </p:cNvCxnSpPr>
          <p:nvPr/>
        </p:nvCxnSpPr>
        <p:spPr>
          <a:xfrm>
            <a:off x="15315" y="2003903"/>
            <a:ext cx="3152997" cy="173266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8A4E04F-8448-4832-8B23-0F366FA21895}"/>
              </a:ext>
            </a:extLst>
          </p:cNvPr>
          <p:cNvCxnSpPr>
            <a:cxnSpLocks/>
          </p:cNvCxnSpPr>
          <p:nvPr/>
        </p:nvCxnSpPr>
        <p:spPr>
          <a:xfrm flipH="1">
            <a:off x="-1319" y="1971081"/>
            <a:ext cx="3232298" cy="17526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84BFC57-C619-4B9E-B236-7D2AC9C7AAE8}"/>
              </a:ext>
            </a:extLst>
          </p:cNvPr>
          <p:cNvCxnSpPr>
            <a:cxnSpLocks/>
          </p:cNvCxnSpPr>
          <p:nvPr/>
        </p:nvCxnSpPr>
        <p:spPr>
          <a:xfrm>
            <a:off x="3246294" y="2296778"/>
            <a:ext cx="2418444" cy="137060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B2C78B5-D5C8-41D0-B4C2-D21533678D9D}"/>
              </a:ext>
            </a:extLst>
          </p:cNvPr>
          <p:cNvCxnSpPr>
            <a:cxnSpLocks/>
          </p:cNvCxnSpPr>
          <p:nvPr/>
        </p:nvCxnSpPr>
        <p:spPr>
          <a:xfrm flipH="1">
            <a:off x="3194210" y="2283824"/>
            <a:ext cx="2442964" cy="13907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BA52EDA-6373-4350-83E6-E4BA6DAEC9EB}"/>
              </a:ext>
            </a:extLst>
          </p:cNvPr>
          <p:cNvCxnSpPr/>
          <p:nvPr/>
        </p:nvCxnSpPr>
        <p:spPr>
          <a:xfrm>
            <a:off x="4181498" y="154562"/>
            <a:ext cx="4181498" cy="222179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50D24EA-35C3-4BEC-9752-894D2B682BE6}"/>
              </a:ext>
            </a:extLst>
          </p:cNvPr>
          <p:cNvCxnSpPr/>
          <p:nvPr/>
        </p:nvCxnSpPr>
        <p:spPr>
          <a:xfrm flipH="1">
            <a:off x="4181498" y="154562"/>
            <a:ext cx="4181498" cy="19418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F7D0C8F-D5C4-4498-AFC2-F95A150A6EDD}"/>
              </a:ext>
            </a:extLst>
          </p:cNvPr>
          <p:cNvCxnSpPr>
            <a:cxnSpLocks/>
          </p:cNvCxnSpPr>
          <p:nvPr/>
        </p:nvCxnSpPr>
        <p:spPr>
          <a:xfrm>
            <a:off x="8362996" y="2241734"/>
            <a:ext cx="3829004" cy="22981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E598BA3-9D65-439B-9EF8-3AE3A45CC51F}"/>
              </a:ext>
            </a:extLst>
          </p:cNvPr>
          <p:cNvCxnSpPr>
            <a:cxnSpLocks/>
          </p:cNvCxnSpPr>
          <p:nvPr/>
        </p:nvCxnSpPr>
        <p:spPr>
          <a:xfrm flipH="1">
            <a:off x="8959702" y="2213074"/>
            <a:ext cx="3232298" cy="17526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93713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Image result for south island kaka">
            <a:extLst>
              <a:ext uri="{FF2B5EF4-FFF2-40B4-BE49-F238E27FC236}">
                <a16:creationId xmlns:a16="http://schemas.microsoft.com/office/drawing/2014/main" id="{956124D0-4548-45F1-A1FD-E4E41EC5A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36335"/>
            <a:ext cx="5727405" cy="322166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doc.govt.nz/pagefiles/116715/sth-island-robin.jpg">
            <a:extLst>
              <a:ext uri="{FF2B5EF4-FFF2-40B4-BE49-F238E27FC236}">
                <a16:creationId xmlns:a16="http://schemas.microsoft.com/office/drawing/2014/main" id="{630315A4-7C43-4503-8D33-71599D68FC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7923" y="4539899"/>
            <a:ext cx="3474077" cy="23181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doc.govt.nz/pagefiles/122621/rifleman-hawkes-bay-565.jpg">
            <a:extLst>
              <a:ext uri="{FF2B5EF4-FFF2-40B4-BE49-F238E27FC236}">
                <a16:creationId xmlns:a16="http://schemas.microsoft.com/office/drawing/2014/main" id="{0B9E5388-D0F6-42A9-AD0F-66964FA975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1839" y="0"/>
            <a:ext cx="3240161" cy="18294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doc.govt.nz/pagefiles/61450/grey-warbler-michael-hamilton-1920.jpg">
            <a:extLst>
              <a:ext uri="{FF2B5EF4-FFF2-40B4-BE49-F238E27FC236}">
                <a16:creationId xmlns:a16="http://schemas.microsoft.com/office/drawing/2014/main" id="{D8CC26F3-68F2-42BF-8140-DB0FD068BC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0932" y="2221798"/>
            <a:ext cx="4121068" cy="23181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www.tvnz.co.nz/content/dam/images/news/2017/01/26/kokako2.jpg.hashed.6778a789.desktop.story.inline.jpg">
            <a:extLst>
              <a:ext uri="{FF2B5EF4-FFF2-40B4-BE49-F238E27FC236}">
                <a16:creationId xmlns:a16="http://schemas.microsoft.com/office/drawing/2014/main" id="{179F253A-745A-4C5B-AC87-212BA9EF49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181498" cy="235123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nzbirdsonline.org.nz/sites/all/files/3350-4%20Yellow%20Crowned%20Parakeet%2C%20Mana%20Island.jpg">
            <a:extLst>
              <a:ext uri="{FF2B5EF4-FFF2-40B4-BE49-F238E27FC236}">
                <a16:creationId xmlns:a16="http://schemas.microsoft.com/office/drawing/2014/main" id="{EB7744D3-5449-46AF-8EAC-A0AAEDC096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81498" y="0"/>
            <a:ext cx="4166183" cy="367454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brown creeper doc">
            <a:extLst>
              <a:ext uri="{FF2B5EF4-FFF2-40B4-BE49-F238E27FC236}">
                <a16:creationId xmlns:a16="http://schemas.microsoft.com/office/drawing/2014/main" id="{7FB4B3D1-6D7C-40D2-9105-93AE4F10E3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84600" y="3636334"/>
            <a:ext cx="4814599" cy="322166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www.doc.govt.nz/pagefiles/31123/bellbird-s-evans-1920-2.jpg">
            <a:extLst>
              <a:ext uri="{FF2B5EF4-FFF2-40B4-BE49-F238E27FC236}">
                <a16:creationId xmlns:a16="http://schemas.microsoft.com/office/drawing/2014/main" id="{0DEF4753-01BE-4D68-88C3-556C45E47D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19" y="1941877"/>
            <a:ext cx="3232298" cy="1818168"/>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s://docnz.files.wordpress.com/2016/12/tui.jpg?w=350&amp;h=200&amp;crop=1">
            <a:extLst>
              <a:ext uri="{FF2B5EF4-FFF2-40B4-BE49-F238E27FC236}">
                <a16:creationId xmlns:a16="http://schemas.microsoft.com/office/drawing/2014/main" id="{51C8A5E7-3FE3-4B83-A925-EBD9A9DF5C9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30979" y="2283824"/>
            <a:ext cx="2433759" cy="139071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5590BF1F-D4E7-4158-9F9E-780405C5DC09}"/>
              </a:ext>
            </a:extLst>
          </p:cNvPr>
          <p:cNvCxnSpPr/>
          <p:nvPr/>
        </p:nvCxnSpPr>
        <p:spPr>
          <a:xfrm>
            <a:off x="0" y="0"/>
            <a:ext cx="4181498" cy="222179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C07D591-75A9-4A0D-B1D5-935BAA42EE36}"/>
              </a:ext>
            </a:extLst>
          </p:cNvPr>
          <p:cNvCxnSpPr/>
          <p:nvPr/>
        </p:nvCxnSpPr>
        <p:spPr>
          <a:xfrm flipH="1">
            <a:off x="0" y="0"/>
            <a:ext cx="4181498" cy="19418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0E23318-82D7-4560-A967-2261C83008B6}"/>
              </a:ext>
            </a:extLst>
          </p:cNvPr>
          <p:cNvCxnSpPr>
            <a:cxnSpLocks/>
          </p:cNvCxnSpPr>
          <p:nvPr/>
        </p:nvCxnSpPr>
        <p:spPr>
          <a:xfrm>
            <a:off x="0" y="3822071"/>
            <a:ext cx="4181498" cy="331584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7537A29-91A8-4D20-8088-3F5D8FA2D3A8}"/>
              </a:ext>
            </a:extLst>
          </p:cNvPr>
          <p:cNvCxnSpPr>
            <a:cxnSpLocks/>
          </p:cNvCxnSpPr>
          <p:nvPr/>
        </p:nvCxnSpPr>
        <p:spPr>
          <a:xfrm flipH="1">
            <a:off x="0" y="3703747"/>
            <a:ext cx="4384600" cy="315425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3D99277-C506-4BB5-A37B-825C80C26017}"/>
              </a:ext>
            </a:extLst>
          </p:cNvPr>
          <p:cNvCxnSpPr>
            <a:cxnSpLocks/>
          </p:cNvCxnSpPr>
          <p:nvPr/>
        </p:nvCxnSpPr>
        <p:spPr>
          <a:xfrm>
            <a:off x="15315" y="2003903"/>
            <a:ext cx="3152997" cy="173266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8A4E04F-8448-4832-8B23-0F366FA21895}"/>
              </a:ext>
            </a:extLst>
          </p:cNvPr>
          <p:cNvCxnSpPr>
            <a:cxnSpLocks/>
          </p:cNvCxnSpPr>
          <p:nvPr/>
        </p:nvCxnSpPr>
        <p:spPr>
          <a:xfrm flipH="1">
            <a:off x="-1319" y="1971081"/>
            <a:ext cx="3232298" cy="17526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84BFC57-C619-4B9E-B236-7D2AC9C7AAE8}"/>
              </a:ext>
            </a:extLst>
          </p:cNvPr>
          <p:cNvCxnSpPr>
            <a:cxnSpLocks/>
          </p:cNvCxnSpPr>
          <p:nvPr/>
        </p:nvCxnSpPr>
        <p:spPr>
          <a:xfrm>
            <a:off x="3246294" y="2296778"/>
            <a:ext cx="2418444" cy="137060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B2C78B5-D5C8-41D0-B4C2-D21533678D9D}"/>
              </a:ext>
            </a:extLst>
          </p:cNvPr>
          <p:cNvCxnSpPr>
            <a:cxnSpLocks/>
          </p:cNvCxnSpPr>
          <p:nvPr/>
        </p:nvCxnSpPr>
        <p:spPr>
          <a:xfrm flipH="1">
            <a:off x="3194210" y="2283824"/>
            <a:ext cx="2442964" cy="13907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BA52EDA-6373-4350-83E6-E4BA6DAEC9EB}"/>
              </a:ext>
            </a:extLst>
          </p:cNvPr>
          <p:cNvCxnSpPr/>
          <p:nvPr/>
        </p:nvCxnSpPr>
        <p:spPr>
          <a:xfrm>
            <a:off x="4181498" y="154562"/>
            <a:ext cx="4181498" cy="222179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50D24EA-35C3-4BEC-9752-894D2B682BE6}"/>
              </a:ext>
            </a:extLst>
          </p:cNvPr>
          <p:cNvCxnSpPr/>
          <p:nvPr/>
        </p:nvCxnSpPr>
        <p:spPr>
          <a:xfrm flipH="1">
            <a:off x="4181498" y="154562"/>
            <a:ext cx="4181498" cy="19418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F7D0C8F-D5C4-4498-AFC2-F95A150A6EDD}"/>
              </a:ext>
            </a:extLst>
          </p:cNvPr>
          <p:cNvCxnSpPr>
            <a:cxnSpLocks/>
          </p:cNvCxnSpPr>
          <p:nvPr/>
        </p:nvCxnSpPr>
        <p:spPr>
          <a:xfrm>
            <a:off x="8362996" y="2241734"/>
            <a:ext cx="3829004" cy="22981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E598BA3-9D65-439B-9EF8-3AE3A45CC51F}"/>
              </a:ext>
            </a:extLst>
          </p:cNvPr>
          <p:cNvCxnSpPr>
            <a:cxnSpLocks/>
          </p:cNvCxnSpPr>
          <p:nvPr/>
        </p:nvCxnSpPr>
        <p:spPr>
          <a:xfrm flipH="1">
            <a:off x="8959702" y="2213074"/>
            <a:ext cx="3232298" cy="17526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FB68FC8-4F0A-485A-B9EE-180E4878B575}"/>
              </a:ext>
            </a:extLst>
          </p:cNvPr>
          <p:cNvCxnSpPr>
            <a:cxnSpLocks/>
          </p:cNvCxnSpPr>
          <p:nvPr/>
        </p:nvCxnSpPr>
        <p:spPr>
          <a:xfrm>
            <a:off x="8953158" y="32822"/>
            <a:ext cx="3152997" cy="173266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947E6EA-B8C1-41FE-AB28-DD3BD8803AD9}"/>
              </a:ext>
            </a:extLst>
          </p:cNvPr>
          <p:cNvCxnSpPr>
            <a:cxnSpLocks/>
          </p:cNvCxnSpPr>
          <p:nvPr/>
        </p:nvCxnSpPr>
        <p:spPr>
          <a:xfrm flipH="1">
            <a:off x="8936524" y="0"/>
            <a:ext cx="3232298" cy="17526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2418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Image result for south island kaka">
            <a:extLst>
              <a:ext uri="{FF2B5EF4-FFF2-40B4-BE49-F238E27FC236}">
                <a16:creationId xmlns:a16="http://schemas.microsoft.com/office/drawing/2014/main" id="{956124D0-4548-45F1-A1FD-E4E41EC5A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36335"/>
            <a:ext cx="5727405" cy="322166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doc.govt.nz/pagefiles/116715/sth-island-robin.jpg">
            <a:extLst>
              <a:ext uri="{FF2B5EF4-FFF2-40B4-BE49-F238E27FC236}">
                <a16:creationId xmlns:a16="http://schemas.microsoft.com/office/drawing/2014/main" id="{630315A4-7C43-4503-8D33-71599D68FC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7923" y="4539899"/>
            <a:ext cx="3474077" cy="23181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doc.govt.nz/pagefiles/122621/rifleman-hawkes-bay-565.jpg">
            <a:extLst>
              <a:ext uri="{FF2B5EF4-FFF2-40B4-BE49-F238E27FC236}">
                <a16:creationId xmlns:a16="http://schemas.microsoft.com/office/drawing/2014/main" id="{0B9E5388-D0F6-42A9-AD0F-66964FA975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1839" y="0"/>
            <a:ext cx="3240161" cy="18294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doc.govt.nz/pagefiles/61450/grey-warbler-michael-hamilton-1920.jpg">
            <a:extLst>
              <a:ext uri="{FF2B5EF4-FFF2-40B4-BE49-F238E27FC236}">
                <a16:creationId xmlns:a16="http://schemas.microsoft.com/office/drawing/2014/main" id="{D8CC26F3-68F2-42BF-8140-DB0FD068BC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0932" y="2221798"/>
            <a:ext cx="4121068" cy="23181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www.tvnz.co.nz/content/dam/images/news/2017/01/26/kokako2.jpg.hashed.6778a789.desktop.story.inline.jpg">
            <a:extLst>
              <a:ext uri="{FF2B5EF4-FFF2-40B4-BE49-F238E27FC236}">
                <a16:creationId xmlns:a16="http://schemas.microsoft.com/office/drawing/2014/main" id="{179F253A-745A-4C5B-AC87-212BA9EF49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181498" cy="235123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nzbirdsonline.org.nz/sites/all/files/3350-4%20Yellow%20Crowned%20Parakeet%2C%20Mana%20Island.jpg">
            <a:extLst>
              <a:ext uri="{FF2B5EF4-FFF2-40B4-BE49-F238E27FC236}">
                <a16:creationId xmlns:a16="http://schemas.microsoft.com/office/drawing/2014/main" id="{EB7744D3-5449-46AF-8EAC-A0AAEDC096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81498" y="0"/>
            <a:ext cx="4166183" cy="367454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brown creeper doc">
            <a:extLst>
              <a:ext uri="{FF2B5EF4-FFF2-40B4-BE49-F238E27FC236}">
                <a16:creationId xmlns:a16="http://schemas.microsoft.com/office/drawing/2014/main" id="{7FB4B3D1-6D7C-40D2-9105-93AE4F10E3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84600" y="3636334"/>
            <a:ext cx="4814599" cy="322166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www.doc.govt.nz/pagefiles/31123/bellbird-s-evans-1920-2.jpg">
            <a:extLst>
              <a:ext uri="{FF2B5EF4-FFF2-40B4-BE49-F238E27FC236}">
                <a16:creationId xmlns:a16="http://schemas.microsoft.com/office/drawing/2014/main" id="{0DEF4753-01BE-4D68-88C3-556C45E47D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19" y="1941877"/>
            <a:ext cx="3232298" cy="1818168"/>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s://docnz.files.wordpress.com/2016/12/tui.jpg?w=350&amp;h=200&amp;crop=1">
            <a:extLst>
              <a:ext uri="{FF2B5EF4-FFF2-40B4-BE49-F238E27FC236}">
                <a16:creationId xmlns:a16="http://schemas.microsoft.com/office/drawing/2014/main" id="{51C8A5E7-3FE3-4B83-A925-EBD9A9DF5C9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30979" y="2283824"/>
            <a:ext cx="2433759" cy="139071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5590BF1F-D4E7-4158-9F9E-780405C5DC09}"/>
              </a:ext>
            </a:extLst>
          </p:cNvPr>
          <p:cNvCxnSpPr/>
          <p:nvPr/>
        </p:nvCxnSpPr>
        <p:spPr>
          <a:xfrm>
            <a:off x="0" y="0"/>
            <a:ext cx="4181498" cy="222179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C07D591-75A9-4A0D-B1D5-935BAA42EE36}"/>
              </a:ext>
            </a:extLst>
          </p:cNvPr>
          <p:cNvCxnSpPr/>
          <p:nvPr/>
        </p:nvCxnSpPr>
        <p:spPr>
          <a:xfrm flipH="1">
            <a:off x="0" y="0"/>
            <a:ext cx="4181498" cy="19418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0E23318-82D7-4560-A967-2261C83008B6}"/>
              </a:ext>
            </a:extLst>
          </p:cNvPr>
          <p:cNvCxnSpPr>
            <a:cxnSpLocks/>
          </p:cNvCxnSpPr>
          <p:nvPr/>
        </p:nvCxnSpPr>
        <p:spPr>
          <a:xfrm>
            <a:off x="0" y="3822071"/>
            <a:ext cx="4181498" cy="331584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7537A29-91A8-4D20-8088-3F5D8FA2D3A8}"/>
              </a:ext>
            </a:extLst>
          </p:cNvPr>
          <p:cNvCxnSpPr>
            <a:cxnSpLocks/>
          </p:cNvCxnSpPr>
          <p:nvPr/>
        </p:nvCxnSpPr>
        <p:spPr>
          <a:xfrm flipH="1">
            <a:off x="0" y="3703747"/>
            <a:ext cx="4384600" cy="315425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3D99277-C506-4BB5-A37B-825C80C26017}"/>
              </a:ext>
            </a:extLst>
          </p:cNvPr>
          <p:cNvCxnSpPr>
            <a:cxnSpLocks/>
          </p:cNvCxnSpPr>
          <p:nvPr/>
        </p:nvCxnSpPr>
        <p:spPr>
          <a:xfrm>
            <a:off x="15315" y="2003903"/>
            <a:ext cx="3152997" cy="173266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8A4E04F-8448-4832-8B23-0F366FA21895}"/>
              </a:ext>
            </a:extLst>
          </p:cNvPr>
          <p:cNvCxnSpPr>
            <a:cxnSpLocks/>
          </p:cNvCxnSpPr>
          <p:nvPr/>
        </p:nvCxnSpPr>
        <p:spPr>
          <a:xfrm flipH="1">
            <a:off x="-1319" y="1971081"/>
            <a:ext cx="3232298" cy="17526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84BFC57-C619-4B9E-B236-7D2AC9C7AAE8}"/>
              </a:ext>
            </a:extLst>
          </p:cNvPr>
          <p:cNvCxnSpPr>
            <a:cxnSpLocks/>
          </p:cNvCxnSpPr>
          <p:nvPr/>
        </p:nvCxnSpPr>
        <p:spPr>
          <a:xfrm>
            <a:off x="3246294" y="2296778"/>
            <a:ext cx="2418444" cy="137060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B2C78B5-D5C8-41D0-B4C2-D21533678D9D}"/>
              </a:ext>
            </a:extLst>
          </p:cNvPr>
          <p:cNvCxnSpPr>
            <a:cxnSpLocks/>
          </p:cNvCxnSpPr>
          <p:nvPr/>
        </p:nvCxnSpPr>
        <p:spPr>
          <a:xfrm flipH="1">
            <a:off x="3194210" y="2283824"/>
            <a:ext cx="2442964" cy="13907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BA52EDA-6373-4350-83E6-E4BA6DAEC9EB}"/>
              </a:ext>
            </a:extLst>
          </p:cNvPr>
          <p:cNvCxnSpPr/>
          <p:nvPr/>
        </p:nvCxnSpPr>
        <p:spPr>
          <a:xfrm>
            <a:off x="4181498" y="154562"/>
            <a:ext cx="4181498" cy="222179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50D24EA-35C3-4BEC-9752-894D2B682BE6}"/>
              </a:ext>
            </a:extLst>
          </p:cNvPr>
          <p:cNvCxnSpPr/>
          <p:nvPr/>
        </p:nvCxnSpPr>
        <p:spPr>
          <a:xfrm flipH="1">
            <a:off x="4181498" y="154562"/>
            <a:ext cx="4181498" cy="19418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F7D0C8F-D5C4-4498-AFC2-F95A150A6EDD}"/>
              </a:ext>
            </a:extLst>
          </p:cNvPr>
          <p:cNvCxnSpPr>
            <a:cxnSpLocks/>
          </p:cNvCxnSpPr>
          <p:nvPr/>
        </p:nvCxnSpPr>
        <p:spPr>
          <a:xfrm>
            <a:off x="8362996" y="2241734"/>
            <a:ext cx="3829004" cy="22981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E598BA3-9D65-439B-9EF8-3AE3A45CC51F}"/>
              </a:ext>
            </a:extLst>
          </p:cNvPr>
          <p:cNvCxnSpPr>
            <a:cxnSpLocks/>
          </p:cNvCxnSpPr>
          <p:nvPr/>
        </p:nvCxnSpPr>
        <p:spPr>
          <a:xfrm flipH="1">
            <a:off x="8959702" y="2213074"/>
            <a:ext cx="3232298" cy="17526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FB68FC8-4F0A-485A-B9EE-180E4878B575}"/>
              </a:ext>
            </a:extLst>
          </p:cNvPr>
          <p:cNvCxnSpPr>
            <a:cxnSpLocks/>
          </p:cNvCxnSpPr>
          <p:nvPr/>
        </p:nvCxnSpPr>
        <p:spPr>
          <a:xfrm>
            <a:off x="8953158" y="32822"/>
            <a:ext cx="3152997" cy="173266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947E6EA-B8C1-41FE-AB28-DD3BD8803AD9}"/>
              </a:ext>
            </a:extLst>
          </p:cNvPr>
          <p:cNvCxnSpPr>
            <a:cxnSpLocks/>
          </p:cNvCxnSpPr>
          <p:nvPr/>
        </p:nvCxnSpPr>
        <p:spPr>
          <a:xfrm flipH="1">
            <a:off x="8936524" y="0"/>
            <a:ext cx="3232298" cy="17526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12FE555-B694-4E2D-919C-BC2D83213891}"/>
              </a:ext>
            </a:extLst>
          </p:cNvPr>
          <p:cNvCxnSpPr>
            <a:cxnSpLocks/>
          </p:cNvCxnSpPr>
          <p:nvPr/>
        </p:nvCxnSpPr>
        <p:spPr>
          <a:xfrm>
            <a:off x="4434276" y="3674543"/>
            <a:ext cx="4764923" cy="31834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554F379-3DCD-4DA6-9EB4-B19C024D6D0A}"/>
              </a:ext>
            </a:extLst>
          </p:cNvPr>
          <p:cNvCxnSpPr>
            <a:cxnSpLocks/>
          </p:cNvCxnSpPr>
          <p:nvPr/>
        </p:nvCxnSpPr>
        <p:spPr>
          <a:xfrm flipH="1">
            <a:off x="4421369" y="3674543"/>
            <a:ext cx="4194405" cy="31834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4008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Image result for south island kaka">
            <a:extLst>
              <a:ext uri="{FF2B5EF4-FFF2-40B4-BE49-F238E27FC236}">
                <a16:creationId xmlns:a16="http://schemas.microsoft.com/office/drawing/2014/main" id="{956124D0-4548-45F1-A1FD-E4E41EC5A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36335"/>
            <a:ext cx="5727405" cy="32216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doc.govt.nz/pagefiles/122621/rifleman-hawkes-bay-565.jpg">
            <a:extLst>
              <a:ext uri="{FF2B5EF4-FFF2-40B4-BE49-F238E27FC236}">
                <a16:creationId xmlns:a16="http://schemas.microsoft.com/office/drawing/2014/main" id="{0B9E5388-D0F6-42A9-AD0F-66964FA975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1839" y="0"/>
            <a:ext cx="3240161" cy="18294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doc.govt.nz/pagefiles/61450/grey-warbler-michael-hamilton-1920.jpg">
            <a:extLst>
              <a:ext uri="{FF2B5EF4-FFF2-40B4-BE49-F238E27FC236}">
                <a16:creationId xmlns:a16="http://schemas.microsoft.com/office/drawing/2014/main" id="{D8CC26F3-68F2-42BF-8140-DB0FD068BC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0932" y="2221798"/>
            <a:ext cx="4121068" cy="23181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www.tvnz.co.nz/content/dam/images/news/2017/01/26/kokako2.jpg.hashed.6778a789.desktop.story.inline.jpg">
            <a:extLst>
              <a:ext uri="{FF2B5EF4-FFF2-40B4-BE49-F238E27FC236}">
                <a16:creationId xmlns:a16="http://schemas.microsoft.com/office/drawing/2014/main" id="{179F253A-745A-4C5B-AC87-212BA9EF49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181498" cy="235123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nzbirdsonline.org.nz/sites/all/files/3350-4%20Yellow%20Crowned%20Parakeet%2C%20Mana%20Island.jpg">
            <a:extLst>
              <a:ext uri="{FF2B5EF4-FFF2-40B4-BE49-F238E27FC236}">
                <a16:creationId xmlns:a16="http://schemas.microsoft.com/office/drawing/2014/main" id="{EB7744D3-5449-46AF-8EAC-A0AAEDC096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81498" y="0"/>
            <a:ext cx="4166183" cy="367454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brown creeper doc">
            <a:extLst>
              <a:ext uri="{FF2B5EF4-FFF2-40B4-BE49-F238E27FC236}">
                <a16:creationId xmlns:a16="http://schemas.microsoft.com/office/drawing/2014/main" id="{7FB4B3D1-6D7C-40D2-9105-93AE4F10E3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84600" y="3636334"/>
            <a:ext cx="4814599" cy="322166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www.doc.govt.nz/pagefiles/31123/bellbird-s-evans-1920-2.jpg">
            <a:extLst>
              <a:ext uri="{FF2B5EF4-FFF2-40B4-BE49-F238E27FC236}">
                <a16:creationId xmlns:a16="http://schemas.microsoft.com/office/drawing/2014/main" id="{0DEF4753-01BE-4D68-88C3-556C45E47DF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19" y="1941877"/>
            <a:ext cx="3232298" cy="1818168"/>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s://docnz.files.wordpress.com/2016/12/tui.jpg?w=350&amp;h=200&amp;crop=1">
            <a:extLst>
              <a:ext uri="{FF2B5EF4-FFF2-40B4-BE49-F238E27FC236}">
                <a16:creationId xmlns:a16="http://schemas.microsoft.com/office/drawing/2014/main" id="{51C8A5E7-3FE3-4B83-A925-EBD9A9DF5C9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30979" y="2283824"/>
            <a:ext cx="2433759" cy="139071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5590BF1F-D4E7-4158-9F9E-780405C5DC09}"/>
              </a:ext>
            </a:extLst>
          </p:cNvPr>
          <p:cNvCxnSpPr/>
          <p:nvPr/>
        </p:nvCxnSpPr>
        <p:spPr>
          <a:xfrm>
            <a:off x="0" y="0"/>
            <a:ext cx="4181498" cy="222179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C07D591-75A9-4A0D-B1D5-935BAA42EE36}"/>
              </a:ext>
            </a:extLst>
          </p:cNvPr>
          <p:cNvCxnSpPr/>
          <p:nvPr/>
        </p:nvCxnSpPr>
        <p:spPr>
          <a:xfrm flipH="1">
            <a:off x="0" y="0"/>
            <a:ext cx="4181498" cy="19418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0E23318-82D7-4560-A967-2261C83008B6}"/>
              </a:ext>
            </a:extLst>
          </p:cNvPr>
          <p:cNvCxnSpPr>
            <a:cxnSpLocks/>
          </p:cNvCxnSpPr>
          <p:nvPr/>
        </p:nvCxnSpPr>
        <p:spPr>
          <a:xfrm>
            <a:off x="0" y="3822071"/>
            <a:ext cx="4181498" cy="331584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7537A29-91A8-4D20-8088-3F5D8FA2D3A8}"/>
              </a:ext>
            </a:extLst>
          </p:cNvPr>
          <p:cNvCxnSpPr>
            <a:cxnSpLocks/>
          </p:cNvCxnSpPr>
          <p:nvPr/>
        </p:nvCxnSpPr>
        <p:spPr>
          <a:xfrm flipH="1">
            <a:off x="0" y="3703747"/>
            <a:ext cx="4384600" cy="315425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3D99277-C506-4BB5-A37B-825C80C26017}"/>
              </a:ext>
            </a:extLst>
          </p:cNvPr>
          <p:cNvCxnSpPr>
            <a:cxnSpLocks/>
          </p:cNvCxnSpPr>
          <p:nvPr/>
        </p:nvCxnSpPr>
        <p:spPr>
          <a:xfrm>
            <a:off x="15315" y="2003903"/>
            <a:ext cx="3152997" cy="173266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8A4E04F-8448-4832-8B23-0F366FA21895}"/>
              </a:ext>
            </a:extLst>
          </p:cNvPr>
          <p:cNvCxnSpPr>
            <a:cxnSpLocks/>
          </p:cNvCxnSpPr>
          <p:nvPr/>
        </p:nvCxnSpPr>
        <p:spPr>
          <a:xfrm flipH="1">
            <a:off x="-1319" y="1971081"/>
            <a:ext cx="3232298" cy="17526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84BFC57-C619-4B9E-B236-7D2AC9C7AAE8}"/>
              </a:ext>
            </a:extLst>
          </p:cNvPr>
          <p:cNvCxnSpPr>
            <a:cxnSpLocks/>
          </p:cNvCxnSpPr>
          <p:nvPr/>
        </p:nvCxnSpPr>
        <p:spPr>
          <a:xfrm>
            <a:off x="3246294" y="2296778"/>
            <a:ext cx="2418444" cy="137060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B2C78B5-D5C8-41D0-B4C2-D21533678D9D}"/>
              </a:ext>
            </a:extLst>
          </p:cNvPr>
          <p:cNvCxnSpPr>
            <a:cxnSpLocks/>
          </p:cNvCxnSpPr>
          <p:nvPr/>
        </p:nvCxnSpPr>
        <p:spPr>
          <a:xfrm flipH="1">
            <a:off x="3194210" y="2283824"/>
            <a:ext cx="2442964" cy="13907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BA52EDA-6373-4350-83E6-E4BA6DAEC9EB}"/>
              </a:ext>
            </a:extLst>
          </p:cNvPr>
          <p:cNvCxnSpPr/>
          <p:nvPr/>
        </p:nvCxnSpPr>
        <p:spPr>
          <a:xfrm>
            <a:off x="4181498" y="154562"/>
            <a:ext cx="4181498" cy="222179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50D24EA-35C3-4BEC-9752-894D2B682BE6}"/>
              </a:ext>
            </a:extLst>
          </p:cNvPr>
          <p:cNvCxnSpPr/>
          <p:nvPr/>
        </p:nvCxnSpPr>
        <p:spPr>
          <a:xfrm flipH="1">
            <a:off x="4181498" y="154562"/>
            <a:ext cx="4181498" cy="19418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F7D0C8F-D5C4-4498-AFC2-F95A150A6EDD}"/>
              </a:ext>
            </a:extLst>
          </p:cNvPr>
          <p:cNvCxnSpPr>
            <a:cxnSpLocks/>
          </p:cNvCxnSpPr>
          <p:nvPr/>
        </p:nvCxnSpPr>
        <p:spPr>
          <a:xfrm>
            <a:off x="8362996" y="2241734"/>
            <a:ext cx="3829004" cy="22981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E598BA3-9D65-439B-9EF8-3AE3A45CC51F}"/>
              </a:ext>
            </a:extLst>
          </p:cNvPr>
          <p:cNvCxnSpPr>
            <a:cxnSpLocks/>
          </p:cNvCxnSpPr>
          <p:nvPr/>
        </p:nvCxnSpPr>
        <p:spPr>
          <a:xfrm flipH="1">
            <a:off x="8959702" y="2213074"/>
            <a:ext cx="3232298" cy="17526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FB68FC8-4F0A-485A-B9EE-180E4878B575}"/>
              </a:ext>
            </a:extLst>
          </p:cNvPr>
          <p:cNvCxnSpPr>
            <a:cxnSpLocks/>
          </p:cNvCxnSpPr>
          <p:nvPr/>
        </p:nvCxnSpPr>
        <p:spPr>
          <a:xfrm>
            <a:off x="8953158" y="32822"/>
            <a:ext cx="3152997" cy="173266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947E6EA-B8C1-41FE-AB28-DD3BD8803AD9}"/>
              </a:ext>
            </a:extLst>
          </p:cNvPr>
          <p:cNvCxnSpPr>
            <a:cxnSpLocks/>
          </p:cNvCxnSpPr>
          <p:nvPr/>
        </p:nvCxnSpPr>
        <p:spPr>
          <a:xfrm flipH="1">
            <a:off x="8936524" y="0"/>
            <a:ext cx="3232298" cy="17526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12FE555-B694-4E2D-919C-BC2D83213891}"/>
              </a:ext>
            </a:extLst>
          </p:cNvPr>
          <p:cNvCxnSpPr>
            <a:cxnSpLocks/>
          </p:cNvCxnSpPr>
          <p:nvPr/>
        </p:nvCxnSpPr>
        <p:spPr>
          <a:xfrm>
            <a:off x="4434276" y="3674543"/>
            <a:ext cx="4764923" cy="31834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554F379-3DCD-4DA6-9EB4-B19C024D6D0A}"/>
              </a:ext>
            </a:extLst>
          </p:cNvPr>
          <p:cNvCxnSpPr>
            <a:cxnSpLocks/>
          </p:cNvCxnSpPr>
          <p:nvPr/>
        </p:nvCxnSpPr>
        <p:spPr>
          <a:xfrm flipH="1">
            <a:off x="4421369" y="3674543"/>
            <a:ext cx="4194405" cy="31834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050" name="Picture 2" descr="http://www.doc.govt.nz/pagefiles/116715/sth-island-robin.jpg">
            <a:extLst>
              <a:ext uri="{FF2B5EF4-FFF2-40B4-BE49-F238E27FC236}">
                <a16:creationId xmlns:a16="http://schemas.microsoft.com/office/drawing/2014/main" id="{630315A4-7C43-4503-8D33-71599D68FCC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61020" y="876301"/>
            <a:ext cx="7155819" cy="4774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9854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BF3E53-4EA3-48AC-A31B-11FA8195A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5647" y="0"/>
            <a:ext cx="13717647" cy="6858000"/>
          </a:xfrm>
          <a:prstGeom prst="rect">
            <a:avLst/>
          </a:prstGeom>
        </p:spPr>
      </p:pic>
    </p:spTree>
    <p:extLst>
      <p:ext uri="{BB962C8B-B14F-4D97-AF65-F5344CB8AC3E}">
        <p14:creationId xmlns:p14="http://schemas.microsoft.com/office/powerpoint/2010/main" val="1995542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2EB351A-9F0E-4F28-8C4C-85B52CE0DD7F}"/>
              </a:ext>
            </a:extLst>
          </p:cNvPr>
          <p:cNvSpPr>
            <a:spLocks noGrp="1" noChangeArrowheads="1"/>
          </p:cNvSpPr>
          <p:nvPr>
            <p:ph type="title"/>
          </p:nvPr>
        </p:nvSpPr>
        <p:spPr/>
        <p:txBody>
          <a:bodyPr/>
          <a:lstStyle/>
          <a:p>
            <a:r>
              <a:rPr lang="en-NZ" altLang="en-US"/>
              <a:t>Restoration Monitoring</a:t>
            </a:r>
            <a:endParaRPr lang="en-GB" altLang="en-US"/>
          </a:p>
        </p:txBody>
      </p:sp>
      <p:sp>
        <p:nvSpPr>
          <p:cNvPr id="3075" name="Rectangle 3">
            <a:extLst>
              <a:ext uri="{FF2B5EF4-FFF2-40B4-BE49-F238E27FC236}">
                <a16:creationId xmlns:a16="http://schemas.microsoft.com/office/drawing/2014/main" id="{C4C98AAE-D76F-42D7-BF35-83CD8AEC30CB}"/>
              </a:ext>
            </a:extLst>
          </p:cNvPr>
          <p:cNvSpPr>
            <a:spLocks noGrp="1" noChangeArrowheads="1"/>
          </p:cNvSpPr>
          <p:nvPr>
            <p:ph idx="1"/>
          </p:nvPr>
        </p:nvSpPr>
        <p:spPr/>
        <p:txBody>
          <a:bodyPr/>
          <a:lstStyle/>
          <a:p>
            <a:pPr algn="ctr">
              <a:buFontTx/>
              <a:buNone/>
            </a:pPr>
            <a:endParaRPr lang="en-NZ" altLang="en-US"/>
          </a:p>
          <a:p>
            <a:pPr>
              <a:buFontTx/>
              <a:buNone/>
            </a:pPr>
            <a:endParaRPr lang="en-NZ" altLang="en-US"/>
          </a:p>
        </p:txBody>
      </p:sp>
      <p:sp>
        <p:nvSpPr>
          <p:cNvPr id="3078" name="Text Box 6">
            <a:extLst>
              <a:ext uri="{FF2B5EF4-FFF2-40B4-BE49-F238E27FC236}">
                <a16:creationId xmlns:a16="http://schemas.microsoft.com/office/drawing/2014/main" id="{A74D485F-3109-4BBB-8B4D-9BFC1AC088A0}"/>
              </a:ext>
            </a:extLst>
          </p:cNvPr>
          <p:cNvSpPr txBox="1">
            <a:spLocks noChangeArrowheads="1"/>
          </p:cNvSpPr>
          <p:nvPr/>
        </p:nvSpPr>
        <p:spPr bwMode="auto">
          <a:xfrm>
            <a:off x="2286000" y="1447800"/>
            <a:ext cx="7467600" cy="431165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NZ" altLang="en-US" dirty="0"/>
          </a:p>
          <a:p>
            <a:pPr algn="ctr"/>
            <a:r>
              <a:rPr lang="en-NZ" altLang="en-US" sz="3600" b="1" dirty="0"/>
              <a:t>conservation management</a:t>
            </a:r>
          </a:p>
          <a:p>
            <a:pPr algn="ctr"/>
            <a:endParaRPr lang="en-NZ" altLang="en-US" sz="3600" b="1" dirty="0">
              <a:solidFill>
                <a:schemeClr val="folHlink"/>
              </a:solidFill>
            </a:endParaRPr>
          </a:p>
          <a:p>
            <a:pPr algn="ctr"/>
            <a:endParaRPr lang="en-NZ" altLang="en-US" sz="3600" b="1" dirty="0">
              <a:solidFill>
                <a:schemeClr val="folHlink"/>
              </a:solidFill>
            </a:endParaRPr>
          </a:p>
          <a:p>
            <a:pPr algn="ctr"/>
            <a:endParaRPr lang="en-NZ" altLang="en-US" sz="3600" b="1" dirty="0">
              <a:solidFill>
                <a:schemeClr val="folHlink"/>
              </a:solidFill>
            </a:endParaRPr>
          </a:p>
          <a:p>
            <a:pPr algn="ctr"/>
            <a:endParaRPr lang="en-NZ" altLang="en-US" sz="2400" b="1" dirty="0">
              <a:solidFill>
                <a:schemeClr val="folHlink"/>
              </a:solidFill>
            </a:endParaRPr>
          </a:p>
          <a:p>
            <a:pPr algn="ctr"/>
            <a:r>
              <a:rPr lang="en-NZ" altLang="en-US" sz="3600" b="1" dirty="0"/>
              <a:t>monitoring results</a:t>
            </a:r>
          </a:p>
          <a:p>
            <a:pPr>
              <a:spcBef>
                <a:spcPct val="50000"/>
              </a:spcBef>
            </a:pPr>
            <a:endParaRPr lang="en-GB" altLang="en-US" sz="3600" b="1" dirty="0">
              <a:solidFill>
                <a:schemeClr val="folHlink"/>
              </a:solidFill>
            </a:endParaRPr>
          </a:p>
        </p:txBody>
      </p:sp>
      <p:sp>
        <p:nvSpPr>
          <p:cNvPr id="3080" name="Line 8">
            <a:extLst>
              <a:ext uri="{FF2B5EF4-FFF2-40B4-BE49-F238E27FC236}">
                <a16:creationId xmlns:a16="http://schemas.microsoft.com/office/drawing/2014/main" id="{D31EEB32-7CA8-4D88-9C75-727708B4E630}"/>
              </a:ext>
            </a:extLst>
          </p:cNvPr>
          <p:cNvSpPr>
            <a:spLocks noChangeShapeType="1"/>
          </p:cNvSpPr>
          <p:nvPr/>
        </p:nvSpPr>
        <p:spPr bwMode="auto">
          <a:xfrm>
            <a:off x="6477000" y="2514600"/>
            <a:ext cx="0" cy="16764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081" name="Line 9">
            <a:extLst>
              <a:ext uri="{FF2B5EF4-FFF2-40B4-BE49-F238E27FC236}">
                <a16:creationId xmlns:a16="http://schemas.microsoft.com/office/drawing/2014/main" id="{0E0BC73B-1AC5-4BDD-BC2F-422F84122BCB}"/>
              </a:ext>
            </a:extLst>
          </p:cNvPr>
          <p:cNvSpPr>
            <a:spLocks noChangeShapeType="1"/>
          </p:cNvSpPr>
          <p:nvPr/>
        </p:nvSpPr>
        <p:spPr bwMode="auto">
          <a:xfrm flipV="1">
            <a:off x="5562600" y="2514600"/>
            <a:ext cx="0" cy="1828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Tree>
    <p:extLst>
      <p:ext uri="{BB962C8B-B14F-4D97-AF65-F5344CB8AC3E}">
        <p14:creationId xmlns:p14="http://schemas.microsoft.com/office/powerpoint/2010/main" val="16708843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E2E92AED-06FB-439D-957C-7AE644D1A5D9}"/>
              </a:ext>
            </a:extLst>
          </p:cNvPr>
          <p:cNvSpPr>
            <a:spLocks noGrp="1" noChangeArrowheads="1"/>
          </p:cNvSpPr>
          <p:nvPr>
            <p:ph type="title"/>
          </p:nvPr>
        </p:nvSpPr>
        <p:spPr/>
        <p:txBody>
          <a:bodyPr/>
          <a:lstStyle/>
          <a:p>
            <a:r>
              <a:rPr lang="en-NZ" altLang="en-US"/>
              <a:t>Some practical suggestions</a:t>
            </a:r>
            <a:endParaRPr lang="en-GB" altLang="en-US"/>
          </a:p>
        </p:txBody>
      </p:sp>
      <p:sp>
        <p:nvSpPr>
          <p:cNvPr id="14339" name="Rectangle 3">
            <a:extLst>
              <a:ext uri="{FF2B5EF4-FFF2-40B4-BE49-F238E27FC236}">
                <a16:creationId xmlns:a16="http://schemas.microsoft.com/office/drawing/2014/main" id="{94C553C9-3E50-47F3-A1FE-4992B8434FCA}"/>
              </a:ext>
            </a:extLst>
          </p:cNvPr>
          <p:cNvSpPr>
            <a:spLocks noGrp="1" noChangeArrowheads="1"/>
          </p:cNvSpPr>
          <p:nvPr>
            <p:ph idx="1"/>
          </p:nvPr>
        </p:nvSpPr>
        <p:spPr/>
        <p:txBody>
          <a:bodyPr/>
          <a:lstStyle/>
          <a:p>
            <a:r>
              <a:rPr lang="en-NZ" altLang="en-US" dirty="0"/>
              <a:t>Measure changes in distribution rather than abundance </a:t>
            </a:r>
          </a:p>
          <a:p>
            <a:endParaRPr lang="en-NZ" altLang="en-US" dirty="0"/>
          </a:p>
          <a:p>
            <a:r>
              <a:rPr lang="en-NZ" altLang="en-US" dirty="0"/>
              <a:t>Don’t measure what you don’t expect to change</a:t>
            </a:r>
          </a:p>
          <a:p>
            <a:endParaRPr lang="en-NZ" altLang="en-US" dirty="0"/>
          </a:p>
          <a:p>
            <a:r>
              <a:rPr lang="en-NZ" altLang="en-US" dirty="0"/>
              <a:t>Keep it to the same time of year</a:t>
            </a:r>
          </a:p>
          <a:p>
            <a:pPr marL="0" indent="0">
              <a:buNone/>
            </a:pPr>
            <a:endParaRPr lang="en-GB" altLang="en-US" dirty="0"/>
          </a:p>
          <a:p>
            <a:pPr marL="0" indent="0">
              <a:buNone/>
            </a:pPr>
            <a:endParaRPr lang="en-GB" altLang="en-US" dirty="0"/>
          </a:p>
        </p:txBody>
      </p:sp>
    </p:spTree>
    <p:extLst>
      <p:ext uri="{BB962C8B-B14F-4D97-AF65-F5344CB8AC3E}">
        <p14:creationId xmlns:p14="http://schemas.microsoft.com/office/powerpoint/2010/main" val="5571649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F75701-368D-4C70-9C02-8D704863B1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1522100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a:extLst>
              <a:ext uri="{FF2B5EF4-FFF2-40B4-BE49-F238E27FC236}">
                <a16:creationId xmlns:a16="http://schemas.microsoft.com/office/drawing/2014/main" id="{FCC4DA62-5CE0-4AF6-99B1-5736053B0D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28600"/>
            <a:ext cx="10325100" cy="739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41176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OC0002 Conservation Week_Web images_Update_Web page gallery_thumb (1200w x 783h).jpg">
            <a:extLst>
              <a:ext uri="{FF2B5EF4-FFF2-40B4-BE49-F238E27FC236}">
                <a16:creationId xmlns:a16="http://schemas.microsoft.com/office/drawing/2014/main" id="{229A7C9F-BFFA-450C-8B61-9323CE2622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0"/>
            <a:ext cx="10626799" cy="69257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14D054A-92B2-4199-9E39-3AB96A849A1C}"/>
              </a:ext>
            </a:extLst>
          </p:cNvPr>
          <p:cNvSpPr>
            <a:spLocks noGrp="1"/>
          </p:cNvSpPr>
          <p:nvPr>
            <p:ph type="title"/>
          </p:nvPr>
        </p:nvSpPr>
        <p:spPr>
          <a:xfrm>
            <a:off x="838200" y="-134605"/>
            <a:ext cx="10515600" cy="1325563"/>
          </a:xfrm>
        </p:spPr>
        <p:txBody>
          <a:bodyPr/>
          <a:lstStyle/>
          <a:p>
            <a:r>
              <a:rPr lang="en-US" dirty="0"/>
              <a:t>Be part of something bigger</a:t>
            </a:r>
            <a:endParaRPr lang="en-NZ" dirty="0"/>
          </a:p>
        </p:txBody>
      </p:sp>
      <p:sp>
        <p:nvSpPr>
          <p:cNvPr id="3" name="Content Placeholder 2">
            <a:extLst>
              <a:ext uri="{FF2B5EF4-FFF2-40B4-BE49-F238E27FC236}">
                <a16:creationId xmlns:a16="http://schemas.microsoft.com/office/drawing/2014/main" id="{21AB4FAF-D85D-4E42-BD97-96D61E097F97}"/>
              </a:ext>
            </a:extLst>
          </p:cNvPr>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2008328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justrabbits.com/images/stoat-with-rabbit.jpg">
            <a:extLst>
              <a:ext uri="{FF2B5EF4-FFF2-40B4-BE49-F238E27FC236}">
                <a16:creationId xmlns:a16="http://schemas.microsoft.com/office/drawing/2014/main" id="{4379A725-16A7-4730-B1DB-42A5F1252C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4277" y="0"/>
            <a:ext cx="13526278" cy="8158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294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oc.govt.nz/pagefiles/416/lake-rotoiti-nelson-lakes-hero.jpg">
            <a:extLst>
              <a:ext uri="{FF2B5EF4-FFF2-40B4-BE49-F238E27FC236}">
                <a16:creationId xmlns:a16="http://schemas.microsoft.com/office/drawing/2014/main" id="{BC3694EE-40C6-4022-9878-225181500F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4/49/NZ_North_Island_Robin-2.jpg">
            <a:extLst>
              <a:ext uri="{FF2B5EF4-FFF2-40B4-BE49-F238E27FC236}">
                <a16:creationId xmlns:a16="http://schemas.microsoft.com/office/drawing/2014/main" id="{21BF4DF7-4B22-49BB-AD51-6874C9B0F8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3180214" cy="2384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098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3857B-57B0-4619-93EA-37D4354E50CC}"/>
              </a:ext>
            </a:extLst>
          </p:cNvPr>
          <p:cNvSpPr>
            <a:spLocks noGrp="1"/>
          </p:cNvSpPr>
          <p:nvPr>
            <p:ph type="title"/>
          </p:nvPr>
        </p:nvSpPr>
        <p:spPr/>
        <p:txBody>
          <a:bodyPr/>
          <a:lstStyle/>
          <a:p>
            <a:r>
              <a:rPr lang="en-US" dirty="0"/>
              <a:t>Goal setting</a:t>
            </a:r>
            <a:endParaRPr lang="en-NZ" dirty="0"/>
          </a:p>
        </p:txBody>
      </p:sp>
      <p:sp>
        <p:nvSpPr>
          <p:cNvPr id="3" name="Content Placeholder 2">
            <a:extLst>
              <a:ext uri="{FF2B5EF4-FFF2-40B4-BE49-F238E27FC236}">
                <a16:creationId xmlns:a16="http://schemas.microsoft.com/office/drawing/2014/main" id="{8FF60EE1-77EB-4209-B549-7B55C816EFE0}"/>
              </a:ext>
            </a:extLst>
          </p:cNvPr>
          <p:cNvSpPr>
            <a:spLocks noGrp="1"/>
          </p:cNvSpPr>
          <p:nvPr>
            <p:ph idx="1"/>
          </p:nvPr>
        </p:nvSpPr>
        <p:spPr/>
        <p:txBody>
          <a:bodyPr/>
          <a:lstStyle/>
          <a:p>
            <a:r>
              <a:rPr lang="en-US" dirty="0"/>
              <a:t>What do you want to achieve?</a:t>
            </a:r>
          </a:p>
          <a:p>
            <a:r>
              <a:rPr lang="en-US" dirty="0"/>
              <a:t>Be realistic or at least set some mid term goals.</a:t>
            </a:r>
          </a:p>
          <a:p>
            <a:r>
              <a:rPr lang="en-US" dirty="0"/>
              <a:t>Be aspirational once you know what you are doing</a:t>
            </a:r>
            <a:endParaRPr lang="en-NZ" dirty="0"/>
          </a:p>
        </p:txBody>
      </p:sp>
    </p:spTree>
    <p:extLst>
      <p:ext uri="{BB962C8B-B14F-4D97-AF65-F5344CB8AC3E}">
        <p14:creationId xmlns:p14="http://schemas.microsoft.com/office/powerpoint/2010/main" val="311420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6038F582-0364-458E-AA6D-A34DDF6561EB}"/>
              </a:ext>
            </a:extLst>
          </p:cNvPr>
          <p:cNvSpPr>
            <a:spLocks noGrp="1" noChangeArrowheads="1"/>
          </p:cNvSpPr>
          <p:nvPr>
            <p:ph type="title"/>
          </p:nvPr>
        </p:nvSpPr>
        <p:spPr/>
        <p:txBody>
          <a:bodyPr/>
          <a:lstStyle/>
          <a:p>
            <a:r>
              <a:rPr lang="en-NZ" altLang="en-US"/>
              <a:t>Restoration Monitoring</a:t>
            </a:r>
            <a:endParaRPr lang="en-GB" altLang="en-US"/>
          </a:p>
        </p:txBody>
      </p:sp>
      <p:sp>
        <p:nvSpPr>
          <p:cNvPr id="12291" name="Rectangle 3">
            <a:extLst>
              <a:ext uri="{FF2B5EF4-FFF2-40B4-BE49-F238E27FC236}">
                <a16:creationId xmlns:a16="http://schemas.microsoft.com/office/drawing/2014/main" id="{DD76810C-0E95-45DE-B408-00C4E903CCA9}"/>
              </a:ext>
            </a:extLst>
          </p:cNvPr>
          <p:cNvSpPr>
            <a:spLocks noGrp="1" noChangeArrowheads="1"/>
          </p:cNvSpPr>
          <p:nvPr>
            <p:ph idx="1"/>
          </p:nvPr>
        </p:nvSpPr>
        <p:spPr/>
        <p:txBody>
          <a:bodyPr/>
          <a:lstStyle/>
          <a:p>
            <a:r>
              <a:rPr lang="en-NZ" altLang="en-US"/>
              <a:t>Are we making a difference and how does this knowledge affect what we do?</a:t>
            </a:r>
          </a:p>
          <a:p>
            <a:pPr>
              <a:buFontTx/>
              <a:buNone/>
            </a:pPr>
            <a:endParaRPr lang="en-NZ" altLang="en-US"/>
          </a:p>
          <a:p>
            <a:r>
              <a:rPr lang="en-NZ" altLang="en-US"/>
              <a:t>Outputs: - measuring what we’ve done</a:t>
            </a:r>
          </a:p>
          <a:p>
            <a:endParaRPr lang="en-NZ" altLang="en-US"/>
          </a:p>
          <a:p>
            <a:r>
              <a:rPr lang="en-NZ" altLang="en-US"/>
              <a:t>Outcomes: - measuring the end result</a:t>
            </a:r>
            <a:endParaRPr lang="en-GB" altLang="en-US"/>
          </a:p>
        </p:txBody>
      </p:sp>
    </p:spTree>
    <p:extLst>
      <p:ext uri="{BB962C8B-B14F-4D97-AF65-F5344CB8AC3E}">
        <p14:creationId xmlns:p14="http://schemas.microsoft.com/office/powerpoint/2010/main" val="1385373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38A8D-9320-4282-B2C7-FA6D2C67E943}"/>
              </a:ext>
            </a:extLst>
          </p:cNvPr>
          <p:cNvSpPr>
            <a:spLocks noGrp="1"/>
          </p:cNvSpPr>
          <p:nvPr>
            <p:ph type="title"/>
          </p:nvPr>
        </p:nvSpPr>
        <p:spPr/>
        <p:txBody>
          <a:bodyPr/>
          <a:lstStyle/>
          <a:p>
            <a:r>
              <a:rPr lang="en-US" dirty="0"/>
              <a:t>Outcomes</a:t>
            </a:r>
            <a:endParaRPr lang="en-NZ" dirty="0"/>
          </a:p>
        </p:txBody>
      </p:sp>
      <p:sp>
        <p:nvSpPr>
          <p:cNvPr id="3" name="Content Placeholder 2">
            <a:extLst>
              <a:ext uri="{FF2B5EF4-FFF2-40B4-BE49-F238E27FC236}">
                <a16:creationId xmlns:a16="http://schemas.microsoft.com/office/drawing/2014/main" id="{A6399E9E-A00C-4394-B320-73CFC3F8C74A}"/>
              </a:ext>
            </a:extLst>
          </p:cNvPr>
          <p:cNvSpPr>
            <a:spLocks noGrp="1"/>
          </p:cNvSpPr>
          <p:nvPr>
            <p:ph idx="1"/>
          </p:nvPr>
        </p:nvSpPr>
        <p:spPr/>
        <p:txBody>
          <a:bodyPr/>
          <a:lstStyle/>
          <a:p>
            <a:pPr marL="0" indent="0">
              <a:buNone/>
            </a:pPr>
            <a:r>
              <a:rPr lang="en-US" dirty="0"/>
              <a:t>Outcomes are two part</a:t>
            </a:r>
          </a:p>
          <a:p>
            <a:pPr marL="0" indent="0">
              <a:buNone/>
            </a:pPr>
            <a:r>
              <a:rPr lang="en-US" dirty="0"/>
              <a:t>	Measuring the effect on the predator populations</a:t>
            </a:r>
          </a:p>
          <a:p>
            <a:pPr marL="0" indent="0">
              <a:buNone/>
            </a:pPr>
            <a:r>
              <a:rPr lang="en-US" dirty="0"/>
              <a:t>	</a:t>
            </a:r>
            <a:r>
              <a:rPr lang="en-NZ" dirty="0"/>
              <a:t>	Tracking tunnels</a:t>
            </a:r>
          </a:p>
          <a:p>
            <a:pPr marL="0" indent="0">
              <a:buNone/>
            </a:pPr>
            <a:r>
              <a:rPr lang="en-US" dirty="0"/>
              <a:t>	</a:t>
            </a:r>
            <a:r>
              <a:rPr lang="en-NZ" dirty="0"/>
              <a:t>	Wax tags</a:t>
            </a:r>
          </a:p>
          <a:p>
            <a:pPr marL="0" indent="0">
              <a:buNone/>
            </a:pPr>
            <a:r>
              <a:rPr lang="en-US" dirty="0"/>
              <a:t>	</a:t>
            </a:r>
            <a:r>
              <a:rPr lang="en-NZ" dirty="0"/>
              <a:t>	Chew cards</a:t>
            </a:r>
          </a:p>
          <a:p>
            <a:pPr marL="0" indent="0">
              <a:buNone/>
            </a:pPr>
            <a:r>
              <a:rPr lang="en-US" dirty="0"/>
              <a:t>	</a:t>
            </a:r>
            <a:r>
              <a:rPr lang="en-NZ" dirty="0"/>
              <a:t>	Pellet counts</a:t>
            </a:r>
          </a:p>
          <a:p>
            <a:pPr marL="0" indent="0">
              <a:buNone/>
            </a:pPr>
            <a:r>
              <a:rPr lang="en-US" dirty="0"/>
              <a:t>	</a:t>
            </a:r>
            <a:r>
              <a:rPr lang="en-NZ" dirty="0"/>
              <a:t>	RTC</a:t>
            </a:r>
            <a:endParaRPr lang="en-US" dirty="0"/>
          </a:p>
        </p:txBody>
      </p:sp>
    </p:spTree>
    <p:extLst>
      <p:ext uri="{BB962C8B-B14F-4D97-AF65-F5344CB8AC3E}">
        <p14:creationId xmlns:p14="http://schemas.microsoft.com/office/powerpoint/2010/main" val="189038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38A8D-9320-4282-B2C7-FA6D2C67E943}"/>
              </a:ext>
            </a:extLst>
          </p:cNvPr>
          <p:cNvSpPr>
            <a:spLocks noGrp="1"/>
          </p:cNvSpPr>
          <p:nvPr>
            <p:ph type="title"/>
          </p:nvPr>
        </p:nvSpPr>
        <p:spPr/>
        <p:txBody>
          <a:bodyPr/>
          <a:lstStyle/>
          <a:p>
            <a:r>
              <a:rPr lang="en-US" dirty="0"/>
              <a:t>Outcomes</a:t>
            </a:r>
            <a:endParaRPr lang="en-NZ" dirty="0"/>
          </a:p>
        </p:txBody>
      </p:sp>
      <p:sp>
        <p:nvSpPr>
          <p:cNvPr id="3" name="Content Placeholder 2">
            <a:extLst>
              <a:ext uri="{FF2B5EF4-FFF2-40B4-BE49-F238E27FC236}">
                <a16:creationId xmlns:a16="http://schemas.microsoft.com/office/drawing/2014/main" id="{A6399E9E-A00C-4394-B320-73CFC3F8C74A}"/>
              </a:ext>
            </a:extLst>
          </p:cNvPr>
          <p:cNvSpPr>
            <a:spLocks noGrp="1"/>
          </p:cNvSpPr>
          <p:nvPr>
            <p:ph idx="1"/>
          </p:nvPr>
        </p:nvSpPr>
        <p:spPr/>
        <p:txBody>
          <a:bodyPr/>
          <a:lstStyle/>
          <a:p>
            <a:pPr marL="0" indent="0">
              <a:buNone/>
            </a:pPr>
            <a:r>
              <a:rPr lang="en-US" dirty="0"/>
              <a:t>Outcomes are two part</a:t>
            </a:r>
          </a:p>
          <a:p>
            <a:pPr marL="0" indent="0">
              <a:buNone/>
            </a:pPr>
            <a:r>
              <a:rPr lang="en-US" dirty="0"/>
              <a:t>	Measuring the effect on bird or plant populations</a:t>
            </a:r>
          </a:p>
          <a:p>
            <a:pPr marL="0" indent="0">
              <a:buNone/>
            </a:pPr>
            <a:r>
              <a:rPr lang="en-US" dirty="0"/>
              <a:t>	</a:t>
            </a:r>
            <a:r>
              <a:rPr lang="en-NZ" dirty="0"/>
              <a:t>	Call counts </a:t>
            </a:r>
          </a:p>
          <a:p>
            <a:pPr marL="0" indent="0">
              <a:buNone/>
            </a:pPr>
            <a:r>
              <a:rPr lang="en-US" dirty="0"/>
              <a:t>	</a:t>
            </a:r>
            <a:r>
              <a:rPr lang="en-NZ" dirty="0"/>
              <a:t>	Presence/absence surveys</a:t>
            </a:r>
          </a:p>
          <a:p>
            <a:pPr marL="0" indent="0">
              <a:buNone/>
            </a:pPr>
            <a:r>
              <a:rPr lang="en-US" dirty="0"/>
              <a:t>	</a:t>
            </a:r>
            <a:r>
              <a:rPr lang="en-NZ" dirty="0"/>
              <a:t>	FBI Index</a:t>
            </a:r>
          </a:p>
          <a:p>
            <a:pPr marL="0" indent="0">
              <a:buNone/>
            </a:pPr>
            <a:r>
              <a:rPr lang="en-US" dirty="0"/>
              <a:t>	</a:t>
            </a:r>
            <a:r>
              <a:rPr lang="en-NZ" dirty="0"/>
              <a:t>	Distribution surveys</a:t>
            </a:r>
          </a:p>
          <a:p>
            <a:pPr marL="0" indent="0">
              <a:buNone/>
            </a:pPr>
            <a:endParaRPr lang="en-US" dirty="0"/>
          </a:p>
        </p:txBody>
      </p:sp>
    </p:spTree>
    <p:extLst>
      <p:ext uri="{BB962C8B-B14F-4D97-AF65-F5344CB8AC3E}">
        <p14:creationId xmlns:p14="http://schemas.microsoft.com/office/powerpoint/2010/main" val="113980420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2656</TotalTime>
  <Words>1129</Words>
  <Application>Microsoft Office PowerPoint</Application>
  <PresentationFormat>Widescreen</PresentationFormat>
  <Paragraphs>99</Paragraphs>
  <Slides>31</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Calibri Light</vt:lpstr>
      <vt:lpstr>Office Theme</vt:lpstr>
      <vt:lpstr>Are you getting the results you want?</vt:lpstr>
      <vt:lpstr>PowerPoint Presentation</vt:lpstr>
      <vt:lpstr>PowerPoint Presentation</vt:lpstr>
      <vt:lpstr>PowerPoint Presentation</vt:lpstr>
      <vt:lpstr>PowerPoint Presentation</vt:lpstr>
      <vt:lpstr>Goal setting</vt:lpstr>
      <vt:lpstr>Restoration Monitoring</vt:lpstr>
      <vt:lpstr>Outcomes</vt:lpstr>
      <vt:lpstr>Outcomes</vt:lpstr>
      <vt:lpstr>Tracking Tunnels</vt:lpstr>
      <vt:lpstr>PowerPoint Presentation</vt:lpstr>
      <vt:lpstr>PowerPoint Presentation</vt:lpstr>
      <vt:lpstr>PowerPoint Presentation</vt:lpstr>
      <vt:lpstr>PowerPoint Presentation</vt:lpstr>
      <vt:lpstr>PowerPoint Presentation</vt:lpstr>
      <vt:lpstr>PowerPoint Presentation</vt:lpstr>
      <vt:lpstr>Bird Counts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Restoration Monitoring</vt:lpstr>
      <vt:lpstr>Some practical suggestions</vt:lpstr>
      <vt:lpstr>PowerPoint Presentation</vt:lpstr>
      <vt:lpstr>Be part of something bigger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 you getting the results you want?</dc:title>
  <dc:creator>Tristan Rawlence</dc:creator>
  <cp:lastModifiedBy>Tristan Rawlence</cp:lastModifiedBy>
  <cp:revision>40</cp:revision>
  <dcterms:created xsi:type="dcterms:W3CDTF">2017-11-28T00:44:02Z</dcterms:created>
  <dcterms:modified xsi:type="dcterms:W3CDTF">2017-12-02T19:48:13Z</dcterms:modified>
</cp:coreProperties>
</file>