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 Type="http://schemas.openxmlformats.org/officeDocument/2006/relationships/custom-properties" Target="/docProps/custom.xml" Id="Rb8910f18cb084219"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handoutMasterIdLst>
    <p:handoutMasterId r:id="rId20"/>
  </p:handoutMasterIdLst>
  <p:sldIdLst>
    <p:sldId id="296" r:id="rId2"/>
    <p:sldId id="305" r:id="rId3"/>
    <p:sldId id="306" r:id="rId4"/>
    <p:sldId id="307" r:id="rId5"/>
    <p:sldId id="308" r:id="rId6"/>
    <p:sldId id="259" r:id="rId7"/>
    <p:sldId id="309" r:id="rId8"/>
    <p:sldId id="260" r:id="rId9"/>
    <p:sldId id="261" r:id="rId10"/>
    <p:sldId id="291" r:id="rId11"/>
    <p:sldId id="292" r:id="rId12"/>
    <p:sldId id="293" r:id="rId13"/>
    <p:sldId id="294" r:id="rId14"/>
    <p:sldId id="290" r:id="rId15"/>
    <p:sldId id="282" r:id="rId16"/>
    <p:sldId id="289" r:id="rId17"/>
    <p:sldId id="303" r:id="rId18"/>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78" autoAdjust="0"/>
    <p:restoredTop sz="94658" autoAdjust="0"/>
  </p:normalViewPr>
  <p:slideViewPr>
    <p:cSldViewPr snapToGrid="0">
      <p:cViewPr varScale="1">
        <p:scale>
          <a:sx n="81" d="100"/>
          <a:sy n="81" d="100"/>
        </p:scale>
        <p:origin x="989" y="58"/>
      </p:cViewPr>
      <p:guideLst/>
    </p:cSldViewPr>
  </p:slideViewPr>
  <p:notesTextViewPr>
    <p:cViewPr>
      <p:scale>
        <a:sx n="1" d="1"/>
        <a:sy n="1" d="1"/>
      </p:scale>
      <p:origin x="0" y="0"/>
    </p:cViewPr>
  </p:notesTextViewPr>
  <p:notesViewPr>
    <p:cSldViewPr snapToGrid="0">
      <p:cViewPr varScale="1">
        <p:scale>
          <a:sx n="61" d="100"/>
          <a:sy n="61" d="100"/>
        </p:scale>
        <p:origin x="2232"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8056"/>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sz="quarter" idx="1"/>
          </p:nvPr>
        </p:nvSpPr>
        <p:spPr>
          <a:xfrm>
            <a:off x="3774011" y="0"/>
            <a:ext cx="2887186" cy="498056"/>
          </a:xfrm>
          <a:prstGeom prst="rect">
            <a:avLst/>
          </a:prstGeom>
        </p:spPr>
        <p:txBody>
          <a:bodyPr vert="horz" lIns="91440" tIns="45720" rIns="91440" bIns="45720" rtlCol="0"/>
          <a:lstStyle>
            <a:lvl1pPr algn="r">
              <a:defRPr sz="1200"/>
            </a:lvl1pPr>
          </a:lstStyle>
          <a:p>
            <a:fld id="{0E02857C-3302-450F-B5E8-C69154DBEF9F}" type="datetimeFigureOut">
              <a:rPr lang="en-NZ" smtClean="0"/>
              <a:t>28/09/2017</a:t>
            </a:fld>
            <a:endParaRPr lang="en-NZ" dirty="0"/>
          </a:p>
        </p:txBody>
      </p:sp>
      <p:sp>
        <p:nvSpPr>
          <p:cNvPr id="4" name="Footer Placeholder 3"/>
          <p:cNvSpPr>
            <a:spLocks noGrp="1"/>
          </p:cNvSpPr>
          <p:nvPr>
            <p:ph type="ftr" sz="quarter" idx="2"/>
          </p:nvPr>
        </p:nvSpPr>
        <p:spPr>
          <a:xfrm>
            <a:off x="1" y="9428584"/>
            <a:ext cx="2887186" cy="498055"/>
          </a:xfrm>
          <a:prstGeom prst="rect">
            <a:avLst/>
          </a:prstGeom>
        </p:spPr>
        <p:txBody>
          <a:bodyPr vert="horz" lIns="91440" tIns="45720" rIns="91440" bIns="45720" rtlCol="0" anchor="b"/>
          <a:lstStyle>
            <a:lvl1pPr algn="l">
              <a:defRPr sz="1200"/>
            </a:lvl1pPr>
          </a:lstStyle>
          <a:p>
            <a:endParaRPr lang="en-NZ" dirty="0"/>
          </a:p>
        </p:txBody>
      </p:sp>
      <p:sp>
        <p:nvSpPr>
          <p:cNvPr id="5" name="Slide Number Placeholder 4"/>
          <p:cNvSpPr>
            <a:spLocks noGrp="1"/>
          </p:cNvSpPr>
          <p:nvPr>
            <p:ph type="sldNum" sz="quarter" idx="3"/>
          </p:nvPr>
        </p:nvSpPr>
        <p:spPr>
          <a:xfrm>
            <a:off x="3774011" y="9428584"/>
            <a:ext cx="2887186" cy="498055"/>
          </a:xfrm>
          <a:prstGeom prst="rect">
            <a:avLst/>
          </a:prstGeom>
        </p:spPr>
        <p:txBody>
          <a:bodyPr vert="horz" lIns="91440" tIns="45720" rIns="91440" bIns="45720" rtlCol="0" anchor="b"/>
          <a:lstStyle>
            <a:lvl1pPr algn="r">
              <a:defRPr sz="1200"/>
            </a:lvl1pPr>
          </a:lstStyle>
          <a:p>
            <a:fld id="{CAB532DB-43C8-41F0-9C86-A399DF7C8C91}" type="slidenum">
              <a:rPr lang="en-NZ" smtClean="0"/>
              <a:t>‹#›</a:t>
            </a:fld>
            <a:endParaRPr lang="en-NZ" dirty="0"/>
          </a:p>
        </p:txBody>
      </p:sp>
    </p:spTree>
    <p:extLst>
      <p:ext uri="{BB962C8B-B14F-4D97-AF65-F5344CB8AC3E}">
        <p14:creationId xmlns:p14="http://schemas.microsoft.com/office/powerpoint/2010/main" val="1580688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887186" cy="498056"/>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774011" y="0"/>
            <a:ext cx="2887186" cy="498056"/>
          </a:xfrm>
          <a:prstGeom prst="rect">
            <a:avLst/>
          </a:prstGeom>
        </p:spPr>
        <p:txBody>
          <a:bodyPr vert="horz" lIns="91440" tIns="45720" rIns="91440" bIns="45720" rtlCol="0"/>
          <a:lstStyle>
            <a:lvl1pPr algn="r">
              <a:defRPr sz="1200"/>
            </a:lvl1pPr>
          </a:lstStyle>
          <a:p>
            <a:fld id="{3C85BEAF-9F0A-4F34-A670-7E19D2E0681B}" type="datetimeFigureOut">
              <a:rPr lang="en-NZ" smtClean="0"/>
              <a:t>28/09/2017</a:t>
            </a:fld>
            <a:endParaRPr lang="en-NZ" dirty="0"/>
          </a:p>
        </p:txBody>
      </p:sp>
      <p:sp>
        <p:nvSpPr>
          <p:cNvPr id="4" name="Slide Image Placeholder 3"/>
          <p:cNvSpPr>
            <a:spLocks noGrp="1" noRot="1" noChangeAspect="1"/>
          </p:cNvSpPr>
          <p:nvPr>
            <p:ph type="sldImg" idx="2"/>
          </p:nvPr>
        </p:nvSpPr>
        <p:spPr>
          <a:xfrm>
            <a:off x="1098550" y="1239838"/>
            <a:ext cx="4465638" cy="3351212"/>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1" y="9428584"/>
            <a:ext cx="2887186" cy="498055"/>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774011" y="9428584"/>
            <a:ext cx="2887186" cy="498055"/>
          </a:xfrm>
          <a:prstGeom prst="rect">
            <a:avLst/>
          </a:prstGeom>
        </p:spPr>
        <p:txBody>
          <a:bodyPr vert="horz" lIns="91440" tIns="45720" rIns="91440" bIns="45720" rtlCol="0" anchor="b"/>
          <a:lstStyle>
            <a:lvl1pPr algn="r">
              <a:defRPr sz="1200"/>
            </a:lvl1pPr>
          </a:lstStyle>
          <a:p>
            <a:fld id="{8D1AD47D-5970-4090-9998-6F2D27653EF9}" type="slidenum">
              <a:rPr lang="en-NZ" smtClean="0"/>
              <a:t>‹#›</a:t>
            </a:fld>
            <a:endParaRPr lang="en-NZ" dirty="0"/>
          </a:p>
        </p:txBody>
      </p:sp>
    </p:spTree>
    <p:extLst>
      <p:ext uri="{BB962C8B-B14F-4D97-AF65-F5344CB8AC3E}">
        <p14:creationId xmlns:p14="http://schemas.microsoft.com/office/powerpoint/2010/main" val="22602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D1AD47D-5970-4090-9998-6F2D27653EF9}" type="slidenum">
              <a:rPr lang="en-NZ" smtClean="0"/>
              <a:t>1</a:t>
            </a:fld>
            <a:endParaRPr lang="en-NZ" dirty="0"/>
          </a:p>
        </p:txBody>
      </p:sp>
    </p:spTree>
    <p:extLst>
      <p:ext uri="{BB962C8B-B14F-4D97-AF65-F5344CB8AC3E}">
        <p14:creationId xmlns:p14="http://schemas.microsoft.com/office/powerpoint/2010/main" val="424099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r>
              <a:rPr lang="en-NZ" dirty="0"/>
              <a:t>the Retirement Income Group has New Zealand's first annuity aimed at KiwiSavers. </a:t>
            </a:r>
          </a:p>
          <a:p>
            <a:r>
              <a:rPr lang="en-NZ" dirty="0"/>
              <a:t>Annuities provide an income for life, guaranteeing that retirees' money won't run out before they die.</a:t>
            </a:r>
          </a:p>
          <a:p>
            <a:r>
              <a:rPr lang="en-NZ" dirty="0"/>
              <a:t>In effect an annuity combines investment with  longevity insurance. </a:t>
            </a:r>
          </a:p>
          <a:p>
            <a:r>
              <a:rPr lang="en-NZ" dirty="0"/>
              <a:t>Whatever happens in the market, you get regular income from the nest egg you invested. Your income level is insured to last as long as you do.</a:t>
            </a:r>
          </a:p>
          <a:p>
            <a:r>
              <a:rPr lang="en-NZ" dirty="0"/>
              <a:t> </a:t>
            </a:r>
          </a:p>
          <a:p>
            <a:r>
              <a:rPr lang="en-NZ" dirty="0"/>
              <a:t>With traditional annuities the retiree takes the lump sum and hands it over to an insurance company, which guarantees a regular payment to the retiree until he or she dies. </a:t>
            </a:r>
          </a:p>
          <a:p>
            <a:endParaRPr lang="en-NZ" dirty="0"/>
          </a:p>
          <a:p>
            <a:r>
              <a:rPr lang="en-NZ" dirty="0"/>
              <a:t>On death any money left is the property of the insurance company and isn't paid out to the estate. The sooner the retiree dies the more profit the insurance company makes</a:t>
            </a:r>
          </a:p>
        </p:txBody>
      </p:sp>
      <p:sp>
        <p:nvSpPr>
          <p:cNvPr id="4" name="Slide Number Placeholder 3"/>
          <p:cNvSpPr>
            <a:spLocks noGrp="1"/>
          </p:cNvSpPr>
          <p:nvPr>
            <p:ph type="sldNum" sz="quarter" idx="10"/>
          </p:nvPr>
        </p:nvSpPr>
        <p:spPr/>
        <p:txBody>
          <a:bodyPr/>
          <a:lstStyle/>
          <a:p>
            <a:fld id="{8D1AD47D-5970-4090-9998-6F2D27653EF9}" type="slidenum">
              <a:rPr lang="en-NZ" smtClean="0"/>
              <a:t>10</a:t>
            </a:fld>
            <a:endParaRPr lang="en-NZ" dirty="0"/>
          </a:p>
        </p:txBody>
      </p:sp>
    </p:spTree>
    <p:extLst>
      <p:ext uri="{BB962C8B-B14F-4D97-AF65-F5344CB8AC3E}">
        <p14:creationId xmlns:p14="http://schemas.microsoft.com/office/powerpoint/2010/main" val="3618299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D1AD47D-5970-4090-9998-6F2D27653EF9}" type="slidenum">
              <a:rPr lang="en-NZ" smtClean="0"/>
              <a:t>11</a:t>
            </a:fld>
            <a:endParaRPr lang="en-NZ" dirty="0"/>
          </a:p>
        </p:txBody>
      </p:sp>
    </p:spTree>
    <p:extLst>
      <p:ext uri="{BB962C8B-B14F-4D97-AF65-F5344CB8AC3E}">
        <p14:creationId xmlns:p14="http://schemas.microsoft.com/office/powerpoint/2010/main" val="3804395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D1AD47D-5970-4090-9998-6F2D27653EF9}" type="slidenum">
              <a:rPr lang="en-NZ" smtClean="0"/>
              <a:t>12</a:t>
            </a:fld>
            <a:endParaRPr lang="en-NZ" dirty="0"/>
          </a:p>
        </p:txBody>
      </p:sp>
    </p:spTree>
    <p:extLst>
      <p:ext uri="{BB962C8B-B14F-4D97-AF65-F5344CB8AC3E}">
        <p14:creationId xmlns:p14="http://schemas.microsoft.com/office/powerpoint/2010/main" val="3888009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D1AD47D-5970-4090-9998-6F2D27653EF9}" type="slidenum">
              <a:rPr lang="en-NZ" smtClean="0"/>
              <a:t>13</a:t>
            </a:fld>
            <a:endParaRPr lang="en-NZ" dirty="0"/>
          </a:p>
        </p:txBody>
      </p:sp>
    </p:spTree>
    <p:extLst>
      <p:ext uri="{BB962C8B-B14F-4D97-AF65-F5344CB8AC3E}">
        <p14:creationId xmlns:p14="http://schemas.microsoft.com/office/powerpoint/2010/main" val="30349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r>
              <a:rPr lang="en-NZ" dirty="0"/>
              <a:t>Reverse mortgages generally come with a </a:t>
            </a:r>
            <a:r>
              <a:rPr lang="en-NZ" b="1" dirty="0"/>
              <a:t>lifetime occupancy guarantee</a:t>
            </a:r>
            <a:r>
              <a:rPr lang="en-NZ" dirty="0"/>
              <a:t>, which gives borrowers the right to live in their home for as long as they choose. They also usually offer a </a:t>
            </a:r>
            <a:r>
              <a:rPr lang="en-NZ" b="1" dirty="0"/>
              <a:t>“no negative equity”</a:t>
            </a:r>
            <a:r>
              <a:rPr lang="en-NZ" dirty="0"/>
              <a:t> guarantee that ensures that you –or your estate – won’t have to repay more than what your house sells for. You won’t be leaving your children with a debt if the house sells for less than the amount of the outstanding loan.</a:t>
            </a:r>
          </a:p>
        </p:txBody>
      </p:sp>
      <p:sp>
        <p:nvSpPr>
          <p:cNvPr id="4" name="Slide Number Placeholder 3"/>
          <p:cNvSpPr>
            <a:spLocks noGrp="1"/>
          </p:cNvSpPr>
          <p:nvPr>
            <p:ph type="sldNum" sz="quarter" idx="10"/>
          </p:nvPr>
        </p:nvSpPr>
        <p:spPr/>
        <p:txBody>
          <a:bodyPr/>
          <a:lstStyle/>
          <a:p>
            <a:fld id="{8D1AD47D-5970-4090-9998-6F2D27653EF9}" type="slidenum">
              <a:rPr lang="en-NZ" smtClean="0"/>
              <a:t>14</a:t>
            </a:fld>
            <a:endParaRPr lang="en-NZ" dirty="0"/>
          </a:p>
        </p:txBody>
      </p:sp>
    </p:spTree>
    <p:extLst>
      <p:ext uri="{BB962C8B-B14F-4D97-AF65-F5344CB8AC3E}">
        <p14:creationId xmlns:p14="http://schemas.microsoft.com/office/powerpoint/2010/main" val="217864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endParaRPr lang="en-NZ" dirty="0"/>
          </a:p>
          <a:p>
            <a:r>
              <a:rPr lang="en-NZ" dirty="0"/>
              <a:t>Range of net wealth positions</a:t>
            </a:r>
          </a:p>
          <a:p>
            <a:endParaRPr lang="en-NZ" dirty="0"/>
          </a:p>
          <a:p>
            <a:r>
              <a:rPr lang="en-NZ" dirty="0"/>
              <a:t>So you  Don’t need to be hugely wealthy to consider  RV?</a:t>
            </a:r>
          </a:p>
          <a:p>
            <a:r>
              <a:rPr lang="en-NZ" dirty="0"/>
              <a:t>Not a traditional investment. Lifestyle related considerations. Different tenure.</a:t>
            </a:r>
          </a:p>
          <a:p>
            <a:r>
              <a:rPr lang="en-NZ" dirty="0"/>
              <a:t>Briefly describe cost implications. Lock-in risk..</a:t>
            </a:r>
          </a:p>
        </p:txBody>
      </p:sp>
      <p:sp>
        <p:nvSpPr>
          <p:cNvPr id="4" name="Slide Number Placeholder 3"/>
          <p:cNvSpPr>
            <a:spLocks noGrp="1"/>
          </p:cNvSpPr>
          <p:nvPr>
            <p:ph type="sldNum" sz="quarter" idx="10"/>
          </p:nvPr>
        </p:nvSpPr>
        <p:spPr/>
        <p:txBody>
          <a:bodyPr/>
          <a:lstStyle/>
          <a:p>
            <a:fld id="{E227D172-9509-43A2-8FBE-C014165154C1}" type="slidenum">
              <a:rPr lang="en-NZ" smtClean="0"/>
              <a:pPr/>
              <a:t>15</a:t>
            </a:fld>
            <a:endParaRPr lang="en-NZ" dirty="0"/>
          </a:p>
        </p:txBody>
      </p:sp>
    </p:spTree>
    <p:extLst>
      <p:ext uri="{BB962C8B-B14F-4D97-AF65-F5344CB8AC3E}">
        <p14:creationId xmlns:p14="http://schemas.microsoft.com/office/powerpoint/2010/main" val="2627430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endParaRPr lang="en-NZ" dirty="0"/>
          </a:p>
          <a:p>
            <a:endParaRPr lang="en-NZ" dirty="0"/>
          </a:p>
          <a:p>
            <a:r>
              <a:rPr lang="en-NZ" b="1" dirty="0">
                <a:solidFill>
                  <a:srgbClr val="00B050"/>
                </a:solidFill>
              </a:rPr>
              <a:t>endoflife.services.govt.nz </a:t>
            </a:r>
          </a:p>
          <a:p>
            <a:r>
              <a:rPr lang="en-NZ" dirty="0"/>
              <a:t>Support for family</a:t>
            </a:r>
          </a:p>
          <a:p>
            <a:endParaRPr lang="en-NZ" dirty="0"/>
          </a:p>
        </p:txBody>
      </p:sp>
      <p:sp>
        <p:nvSpPr>
          <p:cNvPr id="4" name="Slide Number Placeholder 3"/>
          <p:cNvSpPr>
            <a:spLocks noGrp="1"/>
          </p:cNvSpPr>
          <p:nvPr>
            <p:ph type="sldNum" sz="quarter" idx="10"/>
          </p:nvPr>
        </p:nvSpPr>
        <p:spPr/>
        <p:txBody>
          <a:bodyPr/>
          <a:lstStyle/>
          <a:p>
            <a:fld id="{E227D172-9509-43A2-8FBE-C014165154C1}" type="slidenum">
              <a:rPr lang="en-NZ" smtClean="0"/>
              <a:pPr/>
              <a:t>16</a:t>
            </a:fld>
            <a:endParaRPr lang="en-NZ" dirty="0"/>
          </a:p>
        </p:txBody>
      </p:sp>
    </p:spTree>
    <p:extLst>
      <p:ext uri="{BB962C8B-B14F-4D97-AF65-F5344CB8AC3E}">
        <p14:creationId xmlns:p14="http://schemas.microsoft.com/office/powerpoint/2010/main" val="2695305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227D172-9509-43A2-8FBE-C014165154C1}" type="slidenum">
              <a:rPr lang="en-NZ" smtClean="0"/>
              <a:pPr/>
              <a:t>17</a:t>
            </a:fld>
            <a:endParaRPr lang="en-NZ" dirty="0"/>
          </a:p>
        </p:txBody>
      </p:sp>
    </p:spTree>
    <p:extLst>
      <p:ext uri="{BB962C8B-B14F-4D97-AF65-F5344CB8AC3E}">
        <p14:creationId xmlns:p14="http://schemas.microsoft.com/office/powerpoint/2010/main" val="343233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r>
              <a:rPr lang="en-NZ" dirty="0"/>
              <a:t>Behaviour change is possible if we understand what under-pins decision making or lack of it. </a:t>
            </a:r>
          </a:p>
          <a:p>
            <a:r>
              <a:rPr lang="en-NZ" dirty="0"/>
              <a:t>CFFC does more than just give out information.</a:t>
            </a:r>
          </a:p>
          <a:p>
            <a:endParaRPr lang="en-NZ" dirty="0"/>
          </a:p>
          <a:p>
            <a:r>
              <a:rPr lang="en-NZ" dirty="0"/>
              <a:t>Sorted website goal to be a personal financial assistant, greater ‘robo-planning’</a:t>
            </a:r>
          </a:p>
        </p:txBody>
      </p:sp>
      <p:sp>
        <p:nvSpPr>
          <p:cNvPr id="4" name="Slide Number Placeholder 3"/>
          <p:cNvSpPr>
            <a:spLocks noGrp="1"/>
          </p:cNvSpPr>
          <p:nvPr>
            <p:ph type="sldNum" sz="quarter" idx="10"/>
          </p:nvPr>
        </p:nvSpPr>
        <p:spPr/>
        <p:txBody>
          <a:bodyPr/>
          <a:lstStyle/>
          <a:p>
            <a:fld id="{E227D172-9509-43A2-8FBE-C014165154C1}" type="slidenum">
              <a:rPr lang="en-NZ" smtClean="0"/>
              <a:pPr/>
              <a:t>2</a:t>
            </a:fld>
            <a:endParaRPr lang="en-NZ" dirty="0"/>
          </a:p>
        </p:txBody>
      </p:sp>
    </p:spTree>
    <p:extLst>
      <p:ext uri="{BB962C8B-B14F-4D97-AF65-F5344CB8AC3E}">
        <p14:creationId xmlns:p14="http://schemas.microsoft.com/office/powerpoint/2010/main" val="150368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a:xfrm>
            <a:off x="648074" y="5117921"/>
            <a:ext cx="5178428" cy="4849319"/>
          </a:xfrm>
        </p:spPr>
        <p:txBody>
          <a:bodyPr/>
          <a:lstStyle/>
          <a:p>
            <a:endParaRPr lang="en-NZ" sz="1000" dirty="0"/>
          </a:p>
          <a:p>
            <a:r>
              <a:rPr lang="en-NZ" sz="1000" dirty="0"/>
              <a:t>Discovery 65-74 Endeavour 75=84 Reflection 85+</a:t>
            </a:r>
          </a:p>
          <a:p>
            <a:r>
              <a:rPr lang="en-NZ" sz="1000" b="1" dirty="0"/>
              <a:t>Most clients for financial advisers will be in the GP visit phase</a:t>
            </a:r>
          </a:p>
          <a:p>
            <a:endParaRPr lang="en-NZ" sz="1000" dirty="0"/>
          </a:p>
          <a:p>
            <a:r>
              <a:rPr lang="en-NZ" sz="1000" dirty="0"/>
              <a:t>Health framework to segment 3.6m Nzers, triage approach to determine who needs what and how to deploy finite resources – based on surveying 4000 people each year and thousands more from engagement activities we do – and project such as Money Week..</a:t>
            </a:r>
          </a:p>
          <a:p>
            <a:endParaRPr lang="en-NZ" sz="1000" dirty="0"/>
          </a:p>
          <a:p>
            <a:r>
              <a:rPr lang="en-NZ" sz="1000" dirty="0"/>
              <a:t>Future accommodation needs and choices of growing aged demographic are expected to change.</a:t>
            </a:r>
          </a:p>
          <a:p>
            <a:endParaRPr lang="en-NZ" sz="1000" dirty="0"/>
          </a:p>
          <a:p>
            <a:r>
              <a:rPr lang="en-NZ" sz="1000" dirty="0"/>
              <a:t>Barometer-related;</a:t>
            </a:r>
          </a:p>
          <a:p>
            <a:pPr marL="171450" indent="-171450">
              <a:buFont typeface="Arial" panose="020B0604020202020204" pitchFamily="34" charset="0"/>
              <a:buChar char="•"/>
            </a:pPr>
            <a:r>
              <a:rPr lang="en-NZ" sz="1000" dirty="0"/>
              <a:t>33%  of households save money every few weeks, the rest is less , 6% never save</a:t>
            </a:r>
          </a:p>
          <a:p>
            <a:pPr marL="171450" indent="-171450">
              <a:buFont typeface="Arial" panose="020B0604020202020204" pitchFamily="34" charset="0"/>
              <a:buChar char="•"/>
            </a:pPr>
            <a:r>
              <a:rPr lang="en-NZ" sz="1000" dirty="0"/>
              <a:t>54% of Nzers could access 3 months income via savings or other means(capital)</a:t>
            </a:r>
          </a:p>
          <a:p>
            <a:pPr marL="171450" indent="-171450">
              <a:buFont typeface="Arial" panose="020B0604020202020204" pitchFamily="34" charset="0"/>
              <a:buChar char="•"/>
            </a:pPr>
            <a:r>
              <a:rPr lang="en-NZ" sz="1000" dirty="0"/>
              <a:t>26% of Nzers have long term financial goals in place</a:t>
            </a:r>
          </a:p>
          <a:p>
            <a:endParaRPr lang="en-NZ" dirty="0"/>
          </a:p>
        </p:txBody>
      </p:sp>
      <p:sp>
        <p:nvSpPr>
          <p:cNvPr id="4" name="Slide Number Placeholder 3"/>
          <p:cNvSpPr>
            <a:spLocks noGrp="1"/>
          </p:cNvSpPr>
          <p:nvPr>
            <p:ph type="sldNum" sz="quarter" idx="10"/>
          </p:nvPr>
        </p:nvSpPr>
        <p:spPr/>
        <p:txBody>
          <a:bodyPr/>
          <a:lstStyle/>
          <a:p>
            <a:fld id="{E227D172-9509-43A2-8FBE-C014165154C1}" type="slidenum">
              <a:rPr lang="en-NZ" smtClean="0"/>
              <a:pPr/>
              <a:t>3</a:t>
            </a:fld>
            <a:endParaRPr lang="en-NZ" dirty="0"/>
          </a:p>
        </p:txBody>
      </p:sp>
    </p:spTree>
    <p:extLst>
      <p:ext uri="{BB962C8B-B14F-4D97-AF65-F5344CB8AC3E}">
        <p14:creationId xmlns:p14="http://schemas.microsoft.com/office/powerpoint/2010/main" val="1047757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a:xfrm>
            <a:off x="648074" y="5117921"/>
            <a:ext cx="5178428" cy="4849319"/>
          </a:xfrm>
        </p:spPr>
        <p:txBody>
          <a:bodyPr/>
          <a:lstStyle/>
          <a:p>
            <a:endParaRPr lang="en-NZ" dirty="0"/>
          </a:p>
          <a:p>
            <a:r>
              <a:rPr lang="en-NZ" dirty="0"/>
              <a:t>Broad message:</a:t>
            </a:r>
          </a:p>
          <a:p>
            <a:r>
              <a:rPr lang="en-NZ" dirty="0"/>
              <a:t>Future accommodation needs and choices of growing aged demographic are expected to change</a:t>
            </a:r>
          </a:p>
          <a:p>
            <a:r>
              <a:rPr lang="en-NZ" sz="1200" b="1" kern="1200" dirty="0">
                <a:solidFill>
                  <a:schemeClr val="tx1"/>
                </a:solidFill>
                <a:effectLst/>
                <a:latin typeface="+mn-lt"/>
                <a:ea typeface="+mn-ea"/>
                <a:cs typeface="+mn-cs"/>
              </a:rPr>
              <a:t>The average age for someone applying for Home Equity Release (with Heartland Seniors Finance) is 72 years of age</a:t>
            </a:r>
            <a:endParaRPr lang="en-NZ" b="1" dirty="0"/>
          </a:p>
          <a:p>
            <a:pPr marL="171450" indent="-171450">
              <a:buFont typeface="Arial" panose="020B0604020202020204" pitchFamily="34" charset="0"/>
              <a:buChar char="•"/>
            </a:pPr>
            <a:r>
              <a:rPr lang="en-NZ" dirty="0"/>
              <a:t>Attitudes towards some choices, such as RVs, are expected to change</a:t>
            </a:r>
          </a:p>
          <a:p>
            <a:pPr marL="171450" indent="-171450">
              <a:buFont typeface="Arial" panose="020B0604020202020204" pitchFamily="34" charset="0"/>
              <a:buChar char="•"/>
            </a:pPr>
            <a:r>
              <a:rPr lang="en-NZ" dirty="0"/>
              <a:t>Traditional investment language about wealth focused on money returns – contrast more about ‘well-being’</a:t>
            </a:r>
          </a:p>
          <a:p>
            <a:pPr marL="171450" indent="-171450">
              <a:buFont typeface="Arial" panose="020B0604020202020204" pitchFamily="34" charset="0"/>
              <a:buChar char="•"/>
            </a:pPr>
            <a:r>
              <a:rPr lang="en-NZ" dirty="0"/>
              <a:t>Other health and social trends may shape our future accommodation options:</a:t>
            </a:r>
          </a:p>
          <a:p>
            <a:endParaRPr lang="en-NZ" dirty="0"/>
          </a:p>
          <a:p>
            <a:r>
              <a:rPr lang="en-NZ" dirty="0"/>
              <a:t>Occupations of those working longer mainly in management, professions, clerical and labourers</a:t>
            </a:r>
          </a:p>
          <a:p>
            <a:endParaRPr lang="en-NZ" dirty="0"/>
          </a:p>
          <a:p>
            <a:r>
              <a:rPr lang="en-NZ" b="1" dirty="0"/>
              <a:t>Not only is life expectancy going up but so is health expectancy</a:t>
            </a:r>
            <a:r>
              <a:rPr lang="en-NZ" dirty="0"/>
              <a:t>. DALYs (disability adjusted life years = loss of one year of life lived in full health) are improving at 1.2% per year (while the total number of DALYs goes up as our population goes up and ages).</a:t>
            </a:r>
          </a:p>
          <a:p>
            <a:r>
              <a:rPr lang="en-NZ" dirty="0"/>
              <a:t>Health adjusted life expectancy (# of years an average person can expect to live in full health) is going up.</a:t>
            </a:r>
          </a:p>
          <a:p>
            <a:r>
              <a:rPr lang="en-NZ" b="1" dirty="0"/>
              <a:t>NZers are living longer in good health but they are also living longer in poor health. </a:t>
            </a:r>
            <a:r>
              <a:rPr lang="en-NZ" dirty="0"/>
              <a:t>This is because life expectancy is rising faster than health expectancy. Morbidity is expanding there for as life expectancy grows faster than healthy life expectancy or independent life expectancy. Of the extra years of life expectancy 80% is spent in good health and 20% in poor health.</a:t>
            </a:r>
          </a:p>
          <a:p>
            <a:endParaRPr lang="en-NZ" dirty="0"/>
          </a:p>
        </p:txBody>
      </p:sp>
      <p:sp>
        <p:nvSpPr>
          <p:cNvPr id="4" name="Slide Number Placeholder 3"/>
          <p:cNvSpPr>
            <a:spLocks noGrp="1"/>
          </p:cNvSpPr>
          <p:nvPr>
            <p:ph type="sldNum" sz="quarter" idx="10"/>
          </p:nvPr>
        </p:nvSpPr>
        <p:spPr/>
        <p:txBody>
          <a:bodyPr/>
          <a:lstStyle/>
          <a:p>
            <a:fld id="{E227D172-9509-43A2-8FBE-C014165154C1}" type="slidenum">
              <a:rPr lang="en-NZ" smtClean="0"/>
              <a:pPr/>
              <a:t>4</a:t>
            </a:fld>
            <a:endParaRPr lang="en-NZ" dirty="0"/>
          </a:p>
        </p:txBody>
      </p:sp>
    </p:spTree>
    <p:extLst>
      <p:ext uri="{BB962C8B-B14F-4D97-AF65-F5344CB8AC3E}">
        <p14:creationId xmlns:p14="http://schemas.microsoft.com/office/powerpoint/2010/main" val="35019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a:xfrm>
            <a:off x="648074" y="5117921"/>
            <a:ext cx="5178428" cy="4849319"/>
          </a:xfrm>
        </p:spPr>
        <p:txBody>
          <a:bodyPr/>
          <a:lstStyle/>
          <a:p>
            <a:endParaRPr lang="en-NZ" dirty="0"/>
          </a:p>
          <a:p>
            <a:r>
              <a:rPr lang="en-NZ" dirty="0"/>
              <a:t>Broad message:</a:t>
            </a:r>
          </a:p>
          <a:p>
            <a:r>
              <a:rPr lang="en-NZ" dirty="0"/>
              <a:t>Future accommodation needs and choices of growing aged demographic are expected to change</a:t>
            </a:r>
          </a:p>
          <a:p>
            <a:r>
              <a:rPr lang="en-NZ" sz="1200" b="1" kern="1200" dirty="0">
                <a:solidFill>
                  <a:schemeClr val="tx1"/>
                </a:solidFill>
                <a:effectLst/>
                <a:latin typeface="+mn-lt"/>
                <a:ea typeface="+mn-ea"/>
                <a:cs typeface="+mn-cs"/>
              </a:rPr>
              <a:t>The average age for someone applying for Home Equity Release (with Heartland Seniors Finance) is 72 years of age</a:t>
            </a:r>
            <a:endParaRPr lang="en-NZ" b="1" dirty="0"/>
          </a:p>
          <a:p>
            <a:pPr marL="171450" indent="-171450">
              <a:buFont typeface="Arial" panose="020B0604020202020204" pitchFamily="34" charset="0"/>
              <a:buChar char="•"/>
            </a:pPr>
            <a:r>
              <a:rPr lang="en-NZ" dirty="0"/>
              <a:t>Attitudes towards some choices, such as RVs, are expected to change</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Traditional investment language about wealth focused on money returns – contrast more about ‘well-being’</a:t>
            </a:r>
          </a:p>
          <a:p>
            <a:pPr marL="171450" indent="-171450">
              <a:buFont typeface="Arial" panose="020B0604020202020204" pitchFamily="34" charset="0"/>
              <a:buChar char="•"/>
            </a:pPr>
            <a:endParaRPr lang="en-NZ" dirty="0"/>
          </a:p>
          <a:p>
            <a:pPr marL="171450" indent="-171450">
              <a:buFont typeface="Arial" panose="020B0604020202020204" pitchFamily="34" charset="0"/>
              <a:buChar char="•"/>
            </a:pPr>
            <a:r>
              <a:rPr lang="en-NZ" dirty="0"/>
              <a:t>Other health and social trends may shape our future accommodation options:</a:t>
            </a:r>
          </a:p>
          <a:p>
            <a:pPr marL="171450" indent="-171450">
              <a:buFont typeface="Arial" panose="020B0604020202020204" pitchFamily="34" charset="0"/>
              <a:buChar char="•"/>
            </a:pPr>
            <a:endParaRPr lang="en-NZ" dirty="0"/>
          </a:p>
          <a:p>
            <a:r>
              <a:rPr lang="en-NZ" sz="1200" kern="1200" dirty="0">
                <a:solidFill>
                  <a:schemeClr val="tx1"/>
                </a:solidFill>
                <a:effectLst/>
                <a:latin typeface="+mn-lt"/>
                <a:ea typeface="+mn-ea"/>
                <a:cs typeface="+mn-cs"/>
              </a:rPr>
              <a:t>The number of people aged 85 years and older will more than triple, from about 83,000 in 2016, to between 270,000 and 320,000 in the next 30 years. Those aged 65 years and older will roughly double, from about 700,000 now to between 1.3 and 1.5 million in 2046.</a:t>
            </a:r>
            <a:endParaRPr lang="en-NZ" dirty="0"/>
          </a:p>
          <a:p>
            <a:endParaRPr lang="en-NZ" dirty="0"/>
          </a:p>
          <a:p>
            <a:r>
              <a:rPr lang="en-NZ" dirty="0"/>
              <a:t>Rising cost of residential care: Around 950m in DHB payments last year v 750m paid by residents. Half of DHB payments for hospital care, about ¼ for resthome.</a:t>
            </a:r>
          </a:p>
        </p:txBody>
      </p:sp>
      <p:sp>
        <p:nvSpPr>
          <p:cNvPr id="4" name="Slide Number Placeholder 3"/>
          <p:cNvSpPr>
            <a:spLocks noGrp="1"/>
          </p:cNvSpPr>
          <p:nvPr>
            <p:ph type="sldNum" sz="quarter" idx="10"/>
          </p:nvPr>
        </p:nvSpPr>
        <p:spPr/>
        <p:txBody>
          <a:bodyPr/>
          <a:lstStyle/>
          <a:p>
            <a:fld id="{E227D172-9509-43A2-8FBE-C014165154C1}" type="slidenum">
              <a:rPr lang="en-NZ" smtClean="0"/>
              <a:pPr/>
              <a:t>5</a:t>
            </a:fld>
            <a:endParaRPr lang="en-NZ" dirty="0"/>
          </a:p>
        </p:txBody>
      </p:sp>
    </p:spTree>
    <p:extLst>
      <p:ext uri="{BB962C8B-B14F-4D97-AF65-F5344CB8AC3E}">
        <p14:creationId xmlns:p14="http://schemas.microsoft.com/office/powerpoint/2010/main" val="85533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pic>
        <p:nvPicPr>
          <p:cNvPr id="5" name="Picture 4">
            <a:extLst>
              <a:ext uri="{FF2B5EF4-FFF2-40B4-BE49-F238E27FC236}">
                <a16:creationId xmlns:a16="http://schemas.microsoft.com/office/drawing/2014/main" xmlns="" id="{EAA1E18C-5023-48D2-8076-B8B73FBFED19}"/>
              </a:ext>
            </a:extLst>
          </p:cNvPr>
          <p:cNvPicPr>
            <a:picLocks noChangeAspect="1"/>
          </p:cNvPicPr>
          <p:nvPr/>
        </p:nvPicPr>
        <p:blipFill>
          <a:blip r:embed="rId3"/>
          <a:stretch>
            <a:fillRect/>
          </a:stretch>
        </p:blipFill>
        <p:spPr>
          <a:xfrm>
            <a:off x="0" y="5198300"/>
            <a:ext cx="6662738" cy="2818357"/>
          </a:xfrm>
          <a:prstGeom prst="rect">
            <a:avLst/>
          </a:prstGeom>
        </p:spPr>
      </p:pic>
      <p:sp>
        <p:nvSpPr>
          <p:cNvPr id="3" name="Notes Placeholder 2"/>
          <p:cNvSpPr>
            <a:spLocks noGrp="1"/>
          </p:cNvSpPr>
          <p:nvPr>
            <p:ph type="body" idx="1"/>
          </p:nvPr>
        </p:nvSpPr>
        <p:spPr>
          <a:xfrm>
            <a:off x="666274" y="4777194"/>
            <a:ext cx="5330190" cy="3908614"/>
          </a:xfrm>
        </p:spPr>
        <p:txBody>
          <a:bodyPr/>
          <a:lstStyle/>
          <a:p>
            <a:endParaRPr lang="en-NZ" dirty="0"/>
          </a:p>
        </p:txBody>
      </p:sp>
      <p:sp>
        <p:nvSpPr>
          <p:cNvPr id="4" name="Slide Number Placeholder 3"/>
          <p:cNvSpPr>
            <a:spLocks noGrp="1"/>
          </p:cNvSpPr>
          <p:nvPr>
            <p:ph type="sldNum" sz="quarter" idx="10"/>
          </p:nvPr>
        </p:nvSpPr>
        <p:spPr/>
        <p:txBody>
          <a:bodyPr/>
          <a:lstStyle/>
          <a:p>
            <a:fld id="{E227D172-9509-43A2-8FBE-C014165154C1}" type="slidenum">
              <a:rPr lang="en-NZ" smtClean="0"/>
              <a:pPr/>
              <a:t>6</a:t>
            </a:fld>
            <a:endParaRPr lang="en-NZ" dirty="0"/>
          </a:p>
        </p:txBody>
      </p:sp>
    </p:spTree>
    <p:extLst>
      <p:ext uri="{BB962C8B-B14F-4D97-AF65-F5344CB8AC3E}">
        <p14:creationId xmlns:p14="http://schemas.microsoft.com/office/powerpoint/2010/main" val="1490121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Retirement Income Policy review – increasing retirement eligibility age or number of years you need to be in NZ before getting entitlement to super = matter of active political debate</a:t>
            </a:r>
          </a:p>
          <a:p>
            <a:pPr marL="171450" indent="-171450">
              <a:buFont typeface="Arial" panose="020B0604020202020204" pitchFamily="34" charset="0"/>
              <a:buChar char="•"/>
            </a:pPr>
            <a:r>
              <a:rPr lang="en-NZ" dirty="0"/>
              <a:t>Issue with declining home ownership – traditional asset rich / income poor scenario = housing for lower income NZers</a:t>
            </a:r>
          </a:p>
          <a:p>
            <a:pPr marL="171450" indent="-171450">
              <a:buFont typeface="Arial" panose="020B0604020202020204" pitchFamily="34" charset="0"/>
              <a:buChar char="•"/>
            </a:pPr>
            <a:r>
              <a:rPr lang="en-NZ" dirty="0"/>
              <a:t>Many people use friends or family for advice but note the elder abuse statistics show 75% of elder abuse is by family member / relative</a:t>
            </a:r>
          </a:p>
          <a:p>
            <a:pPr marL="171450" indent="-171450">
              <a:buFont typeface="Arial" panose="020B0604020202020204" pitchFamily="34" charset="0"/>
              <a:buChar char="•"/>
            </a:pPr>
            <a:r>
              <a:rPr lang="en-NZ" dirty="0"/>
              <a:t>Use a Financial Advisor to sort a CAPITAL draw down plan. Your income needs over three stages of retirement will change. You may have enough for passive income for the first stage and then start drawing down on Capital.</a:t>
            </a:r>
          </a:p>
          <a:p>
            <a:pPr marL="171450" indent="-171450">
              <a:buFont typeface="Arial" panose="020B0604020202020204" pitchFamily="34" charset="0"/>
              <a:buChar char="•"/>
            </a:pPr>
            <a:r>
              <a:rPr lang="en-NZ" dirty="0"/>
              <a:t>Find an advisor via the Institute of Financial Advisors . Review of the law will see all advisors authorised but with clear categories they can advise in. Reinstating the bar for fiduciary duties.</a:t>
            </a:r>
          </a:p>
          <a:p>
            <a:pPr marL="171450" indent="-171450">
              <a:buFont typeface="Arial" panose="020B0604020202020204" pitchFamily="34" charset="0"/>
              <a:buChar char="•"/>
            </a:pPr>
            <a:r>
              <a:rPr lang="en-NZ" dirty="0"/>
              <a:t>CFFC has 10m funding for driving financial capability in schools to tackle the needs of the next generation</a:t>
            </a:r>
          </a:p>
          <a:p>
            <a:pPr marL="171450" indent="-171450">
              <a:buFont typeface="Arial" panose="020B0604020202020204" pitchFamily="34" charset="0"/>
              <a:buChar char="•"/>
            </a:pPr>
            <a:endParaRPr lang="en-NZ" dirty="0"/>
          </a:p>
          <a:p>
            <a:endParaRPr lang="en-NZ" dirty="0"/>
          </a:p>
        </p:txBody>
      </p:sp>
      <p:sp>
        <p:nvSpPr>
          <p:cNvPr id="4" name="Slide Number Placeholder 3"/>
          <p:cNvSpPr>
            <a:spLocks noGrp="1"/>
          </p:cNvSpPr>
          <p:nvPr>
            <p:ph type="sldNum" sz="quarter" idx="10"/>
          </p:nvPr>
        </p:nvSpPr>
        <p:spPr/>
        <p:txBody>
          <a:bodyPr/>
          <a:lstStyle/>
          <a:p>
            <a:fld id="{E227D172-9509-43A2-8FBE-C014165154C1}" type="slidenum">
              <a:rPr lang="en-NZ" smtClean="0"/>
              <a:pPr/>
              <a:t>7</a:t>
            </a:fld>
            <a:endParaRPr lang="en-NZ" dirty="0"/>
          </a:p>
        </p:txBody>
      </p:sp>
    </p:spTree>
    <p:extLst>
      <p:ext uri="{BB962C8B-B14F-4D97-AF65-F5344CB8AC3E}">
        <p14:creationId xmlns:p14="http://schemas.microsoft.com/office/powerpoint/2010/main" val="147171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E227D172-9509-43A2-8FBE-C014165154C1}" type="slidenum">
              <a:rPr lang="en-NZ" smtClean="0"/>
              <a:pPr/>
              <a:t>8</a:t>
            </a:fld>
            <a:endParaRPr lang="en-NZ" dirty="0"/>
          </a:p>
        </p:txBody>
      </p:sp>
    </p:spTree>
    <p:extLst>
      <p:ext uri="{BB962C8B-B14F-4D97-AF65-F5344CB8AC3E}">
        <p14:creationId xmlns:p14="http://schemas.microsoft.com/office/powerpoint/2010/main" val="146556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8550" y="1239838"/>
            <a:ext cx="4465638" cy="3351212"/>
          </a:xfrm>
        </p:spPr>
      </p:sp>
      <p:sp>
        <p:nvSpPr>
          <p:cNvPr id="3" name="Notes Placeholder 2"/>
          <p:cNvSpPr>
            <a:spLocks noGrp="1"/>
          </p:cNvSpPr>
          <p:nvPr>
            <p:ph type="body" idx="1"/>
          </p:nvPr>
        </p:nvSpPr>
        <p:spPr/>
        <p:txBody>
          <a:bodyPr/>
          <a:lstStyle/>
          <a:p>
            <a:r>
              <a:rPr lang="en-NZ" dirty="0"/>
              <a:t>Having a capital fund generating income AND being prepared to eat into the capital </a:t>
            </a:r>
          </a:p>
          <a:p>
            <a:endParaRPr lang="en-NZ" dirty="0"/>
          </a:p>
          <a:p>
            <a:r>
              <a:rPr lang="en-NZ" dirty="0"/>
              <a:t>Longevity is the key.</a:t>
            </a:r>
          </a:p>
          <a:p>
            <a:r>
              <a:rPr lang="en-NZ" dirty="0"/>
              <a:t>You need an income in retirement that stays stable across a low % return environment. Bank interest alone won’t do it.</a:t>
            </a:r>
          </a:p>
          <a:p>
            <a:endParaRPr lang="en-NZ" dirty="0"/>
          </a:p>
          <a:p>
            <a:r>
              <a:rPr lang="en-NZ" dirty="0"/>
              <a:t>Need a plan or to change your circumstances, such as through decumulating to right size or go into a RV.</a:t>
            </a:r>
          </a:p>
        </p:txBody>
      </p:sp>
      <p:sp>
        <p:nvSpPr>
          <p:cNvPr id="4" name="Slide Number Placeholder 3"/>
          <p:cNvSpPr>
            <a:spLocks noGrp="1"/>
          </p:cNvSpPr>
          <p:nvPr>
            <p:ph type="sldNum" sz="quarter" idx="10"/>
          </p:nvPr>
        </p:nvSpPr>
        <p:spPr/>
        <p:txBody>
          <a:bodyPr/>
          <a:lstStyle/>
          <a:p>
            <a:fld id="{8D1AD47D-5970-4090-9998-6F2D27653EF9}" type="slidenum">
              <a:rPr lang="en-NZ" smtClean="0"/>
              <a:t>9</a:t>
            </a:fld>
            <a:endParaRPr lang="en-NZ" dirty="0"/>
          </a:p>
        </p:txBody>
      </p:sp>
    </p:spTree>
    <p:extLst>
      <p:ext uri="{BB962C8B-B14F-4D97-AF65-F5344CB8AC3E}">
        <p14:creationId xmlns:p14="http://schemas.microsoft.com/office/powerpoint/2010/main" val="2143509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78E2C1-938B-4D31-B065-00EA548345DE}" type="datetimeFigureOut">
              <a:rPr lang="en-NZ" smtClean="0"/>
              <a:t>28/09/2017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5DEF22C-2D97-4288-A37E-65B7FF20C066}" type="slidenum">
              <a:rPr lang="en-NZ" smtClean="0"/>
              <a:t>‹#›</a:t>
            </a:fld>
            <a:endParaRPr lang="en-NZ" dirty="0"/>
          </a:p>
        </p:txBody>
      </p:sp>
    </p:spTree>
    <p:extLst>
      <p:ext uri="{BB962C8B-B14F-4D97-AF65-F5344CB8AC3E}">
        <p14:creationId xmlns:p14="http://schemas.microsoft.com/office/powerpoint/2010/main" val="363176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8E2C1-938B-4D31-B065-00EA548345DE}" type="datetimeFigureOut">
              <a:rPr lang="en-NZ" smtClean="0"/>
              <a:t>28/09/2017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5DEF22C-2D97-4288-A37E-65B7FF20C066}" type="slidenum">
              <a:rPr lang="en-NZ" smtClean="0"/>
              <a:t>‹#›</a:t>
            </a:fld>
            <a:endParaRPr lang="en-NZ" dirty="0"/>
          </a:p>
        </p:txBody>
      </p:sp>
    </p:spTree>
    <p:extLst>
      <p:ext uri="{BB962C8B-B14F-4D97-AF65-F5344CB8AC3E}">
        <p14:creationId xmlns:p14="http://schemas.microsoft.com/office/powerpoint/2010/main" val="2726942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8E2C1-938B-4D31-B065-00EA548345DE}" type="datetimeFigureOut">
              <a:rPr lang="en-NZ" smtClean="0"/>
              <a:t>28/09/2017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5DEF22C-2D97-4288-A37E-65B7FF20C066}" type="slidenum">
              <a:rPr lang="en-NZ" smtClean="0"/>
              <a:t>‹#›</a:t>
            </a:fld>
            <a:endParaRPr lang="en-NZ" dirty="0"/>
          </a:p>
        </p:txBody>
      </p:sp>
    </p:spTree>
    <p:extLst>
      <p:ext uri="{BB962C8B-B14F-4D97-AF65-F5344CB8AC3E}">
        <p14:creationId xmlns:p14="http://schemas.microsoft.com/office/powerpoint/2010/main" val="326987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ed list with intro sentenc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chor="b">
            <a:normAutofit/>
          </a:bodyPr>
          <a:lstStyle>
            <a:lvl1pPr algn="l">
              <a:defRPr sz="3000">
                <a:solidFill>
                  <a:srgbClr val="00B345"/>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981200"/>
            <a:ext cx="8229600" cy="4191000"/>
          </a:xfrm>
        </p:spPr>
        <p:txBody>
          <a:bodyPr/>
          <a:lstStyle>
            <a:lvl1pPr>
              <a:defRPr sz="1800"/>
            </a:lvl1pPr>
            <a:lvl2pPr>
              <a:defRPr sz="1800"/>
            </a:lvl2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B828475-6E6F-4DA3-91ED-4EBA2368587D}" type="slidenum">
              <a:rPr lang="en-US" smtClean="0"/>
              <a:pPr/>
              <a:t>‹#›</a:t>
            </a:fld>
            <a:endParaRPr lang="en-US" dirty="0"/>
          </a:p>
        </p:txBody>
      </p:sp>
      <p:cxnSp>
        <p:nvCxnSpPr>
          <p:cNvPr id="7" name="Straight Connector 6"/>
          <p:cNvCxnSpPr/>
          <p:nvPr userDrawn="1"/>
        </p:nvCxnSpPr>
        <p:spPr>
          <a:xfrm>
            <a:off x="457200" y="1219200"/>
            <a:ext cx="8229600" cy="0"/>
          </a:xfrm>
          <a:prstGeom prst="line">
            <a:avLst/>
          </a:prstGeom>
          <a:ln w="31750">
            <a:solidFill>
              <a:srgbClr val="00B345"/>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half" idx="2" hasCustomPrompt="1"/>
          </p:nvPr>
        </p:nvSpPr>
        <p:spPr>
          <a:xfrm>
            <a:off x="457203" y="1524005"/>
            <a:ext cx="8229599" cy="457199"/>
          </a:xfrm>
        </p:spPr>
        <p:txBody>
          <a:bodyPr anchor="b">
            <a:normAutofit/>
          </a:bodyPr>
          <a:lstStyle>
            <a:lvl1pPr marL="0" indent="0">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Intro text</a:t>
            </a:r>
          </a:p>
        </p:txBody>
      </p:sp>
      <p:pic>
        <p:nvPicPr>
          <p:cNvPr id="10" name="Picture 9"/>
          <p:cNvPicPr/>
          <p:nvPr userDrawn="1"/>
        </p:nvPicPr>
        <p:blipFill>
          <a:blip r:embed="rId2" cstate="print">
            <a:extLst>
              <a:ext uri="{28A0092B-C50C-407E-A947-70E740481C1C}">
                <a14:useLocalDpi xmlns:a14="http://schemas.microsoft.com/office/drawing/2010/main" val="0"/>
              </a:ext>
            </a:extLst>
          </a:blip>
          <a:stretch>
            <a:fillRect/>
          </a:stretch>
        </p:blipFill>
        <p:spPr>
          <a:xfrm>
            <a:off x="458875" y="6329505"/>
            <a:ext cx="1709738" cy="396264"/>
          </a:xfrm>
          <a:prstGeom prst="rect">
            <a:avLst/>
          </a:prstGeom>
        </p:spPr>
      </p:pic>
    </p:spTree>
    <p:extLst>
      <p:ext uri="{BB962C8B-B14F-4D97-AF65-F5344CB8AC3E}">
        <p14:creationId xmlns:p14="http://schemas.microsoft.com/office/powerpoint/2010/main" val="3234850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chor="b">
            <a:normAutofit/>
          </a:bodyPr>
          <a:lstStyle>
            <a:lvl1pPr algn="l">
              <a:defRPr sz="3000">
                <a:solidFill>
                  <a:srgbClr val="00B345"/>
                </a:solidFill>
              </a:defRPr>
            </a:lvl1p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BB828475-6E6F-4DA3-91ED-4EBA2368587D}" type="slidenum">
              <a:rPr lang="en-US" smtClean="0"/>
              <a:pPr/>
              <a:t>‹#›</a:t>
            </a:fld>
            <a:endParaRPr lang="en-US" dirty="0"/>
          </a:p>
        </p:txBody>
      </p:sp>
      <p:cxnSp>
        <p:nvCxnSpPr>
          <p:cNvPr id="7" name="Straight Connector 6"/>
          <p:cNvCxnSpPr/>
          <p:nvPr userDrawn="1"/>
        </p:nvCxnSpPr>
        <p:spPr>
          <a:xfrm>
            <a:off x="457200" y="1219200"/>
            <a:ext cx="8229600" cy="0"/>
          </a:xfrm>
          <a:prstGeom prst="line">
            <a:avLst/>
          </a:prstGeom>
          <a:ln w="31750">
            <a:solidFill>
              <a:srgbClr val="00B345"/>
            </a:solidFill>
          </a:ln>
        </p:spPr>
        <p:style>
          <a:lnRef idx="1">
            <a:schemeClr val="accent1"/>
          </a:lnRef>
          <a:fillRef idx="0">
            <a:schemeClr val="accent1"/>
          </a:fillRef>
          <a:effectRef idx="0">
            <a:schemeClr val="accent1"/>
          </a:effectRef>
          <a:fontRef idx="minor">
            <a:schemeClr val="tx1"/>
          </a:fontRef>
        </p:style>
      </p:cxnSp>
      <p:sp>
        <p:nvSpPr>
          <p:cNvPr id="8" name="Text Placeholder 3"/>
          <p:cNvSpPr>
            <a:spLocks noGrp="1"/>
          </p:cNvSpPr>
          <p:nvPr>
            <p:ph type="body" sz="half" idx="2" hasCustomPrompt="1"/>
          </p:nvPr>
        </p:nvSpPr>
        <p:spPr>
          <a:xfrm>
            <a:off x="457203" y="1524004"/>
            <a:ext cx="8229599" cy="4648199"/>
          </a:xfrm>
        </p:spPr>
        <p:txBody>
          <a:bodyPr anchor="t">
            <a:normAutofit/>
          </a:bodyPr>
          <a:lstStyle>
            <a:lvl1pPr marL="0" indent="0" algn="l">
              <a:buNone/>
              <a:defRPr sz="18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Text</a:t>
            </a:r>
          </a:p>
        </p:txBody>
      </p:sp>
      <p:pic>
        <p:nvPicPr>
          <p:cNvPr id="9" name="Picture 8"/>
          <p:cNvPicPr/>
          <p:nvPr userDrawn="1"/>
        </p:nvPicPr>
        <p:blipFill>
          <a:blip r:embed="rId2" cstate="print">
            <a:extLst>
              <a:ext uri="{28A0092B-C50C-407E-A947-70E740481C1C}">
                <a14:useLocalDpi xmlns:a14="http://schemas.microsoft.com/office/drawing/2010/main" val="0"/>
              </a:ext>
            </a:extLst>
          </a:blip>
          <a:stretch>
            <a:fillRect/>
          </a:stretch>
        </p:blipFill>
        <p:spPr>
          <a:xfrm>
            <a:off x="458875" y="6329505"/>
            <a:ext cx="1709738" cy="396264"/>
          </a:xfrm>
          <a:prstGeom prst="rect">
            <a:avLst/>
          </a:prstGeom>
        </p:spPr>
      </p:pic>
    </p:spTree>
    <p:extLst>
      <p:ext uri="{BB962C8B-B14F-4D97-AF65-F5344CB8AC3E}">
        <p14:creationId xmlns:p14="http://schemas.microsoft.com/office/powerpoint/2010/main" val="26360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78E2C1-938B-4D31-B065-00EA548345DE}" type="datetimeFigureOut">
              <a:rPr lang="en-NZ" smtClean="0"/>
              <a:t>28/09/2017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5DEF22C-2D97-4288-A37E-65B7FF20C066}" type="slidenum">
              <a:rPr lang="en-NZ" smtClean="0"/>
              <a:t>‹#›</a:t>
            </a:fld>
            <a:endParaRPr lang="en-NZ" dirty="0"/>
          </a:p>
        </p:txBody>
      </p:sp>
    </p:spTree>
    <p:extLst>
      <p:ext uri="{BB962C8B-B14F-4D97-AF65-F5344CB8AC3E}">
        <p14:creationId xmlns:p14="http://schemas.microsoft.com/office/powerpoint/2010/main" val="1700760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78E2C1-938B-4D31-B065-00EA548345DE}" type="datetimeFigureOut">
              <a:rPr lang="en-NZ" smtClean="0"/>
              <a:t>28/09/2017</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5DEF22C-2D97-4288-A37E-65B7FF20C066}" type="slidenum">
              <a:rPr lang="en-NZ" smtClean="0"/>
              <a:t>‹#›</a:t>
            </a:fld>
            <a:endParaRPr lang="en-NZ" dirty="0"/>
          </a:p>
        </p:txBody>
      </p:sp>
    </p:spTree>
    <p:extLst>
      <p:ext uri="{BB962C8B-B14F-4D97-AF65-F5344CB8AC3E}">
        <p14:creationId xmlns:p14="http://schemas.microsoft.com/office/powerpoint/2010/main" val="4271918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78E2C1-938B-4D31-B065-00EA548345DE}" type="datetimeFigureOut">
              <a:rPr lang="en-NZ" smtClean="0"/>
              <a:t>28/09/2017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5DEF22C-2D97-4288-A37E-65B7FF20C066}" type="slidenum">
              <a:rPr lang="en-NZ" smtClean="0"/>
              <a:t>‹#›</a:t>
            </a:fld>
            <a:endParaRPr lang="en-NZ" dirty="0"/>
          </a:p>
        </p:txBody>
      </p:sp>
    </p:spTree>
    <p:extLst>
      <p:ext uri="{BB962C8B-B14F-4D97-AF65-F5344CB8AC3E}">
        <p14:creationId xmlns:p14="http://schemas.microsoft.com/office/powerpoint/2010/main" val="2829837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78E2C1-938B-4D31-B065-00EA548345DE}" type="datetimeFigureOut">
              <a:rPr lang="en-NZ" smtClean="0"/>
              <a:t>28/09/2017</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85DEF22C-2D97-4288-A37E-65B7FF20C066}" type="slidenum">
              <a:rPr lang="en-NZ" smtClean="0"/>
              <a:t>‹#›</a:t>
            </a:fld>
            <a:endParaRPr lang="en-NZ" dirty="0"/>
          </a:p>
        </p:txBody>
      </p:sp>
    </p:spTree>
    <p:extLst>
      <p:ext uri="{BB962C8B-B14F-4D97-AF65-F5344CB8AC3E}">
        <p14:creationId xmlns:p14="http://schemas.microsoft.com/office/powerpoint/2010/main" val="132523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78E2C1-938B-4D31-B065-00EA548345DE}" type="datetimeFigureOut">
              <a:rPr lang="en-NZ" smtClean="0"/>
              <a:t>28/09/2017</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85DEF22C-2D97-4288-A37E-65B7FF20C066}" type="slidenum">
              <a:rPr lang="en-NZ" smtClean="0"/>
              <a:t>‹#›</a:t>
            </a:fld>
            <a:endParaRPr lang="en-NZ" dirty="0"/>
          </a:p>
        </p:txBody>
      </p:sp>
    </p:spTree>
    <p:extLst>
      <p:ext uri="{BB962C8B-B14F-4D97-AF65-F5344CB8AC3E}">
        <p14:creationId xmlns:p14="http://schemas.microsoft.com/office/powerpoint/2010/main" val="10934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8E2C1-938B-4D31-B065-00EA548345DE}" type="datetimeFigureOut">
              <a:rPr lang="en-NZ" smtClean="0"/>
              <a:t>28/09/2017</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85DEF22C-2D97-4288-A37E-65B7FF20C066}" type="slidenum">
              <a:rPr lang="en-NZ" smtClean="0"/>
              <a:t>‹#›</a:t>
            </a:fld>
            <a:endParaRPr lang="en-NZ" dirty="0"/>
          </a:p>
        </p:txBody>
      </p:sp>
    </p:spTree>
    <p:extLst>
      <p:ext uri="{BB962C8B-B14F-4D97-AF65-F5344CB8AC3E}">
        <p14:creationId xmlns:p14="http://schemas.microsoft.com/office/powerpoint/2010/main" val="386368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78E2C1-938B-4D31-B065-00EA548345DE}" type="datetimeFigureOut">
              <a:rPr lang="en-NZ" smtClean="0"/>
              <a:t>28/09/2017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5DEF22C-2D97-4288-A37E-65B7FF20C066}" type="slidenum">
              <a:rPr lang="en-NZ" smtClean="0"/>
              <a:t>‹#›</a:t>
            </a:fld>
            <a:endParaRPr lang="en-NZ" dirty="0"/>
          </a:p>
        </p:txBody>
      </p:sp>
    </p:spTree>
    <p:extLst>
      <p:ext uri="{BB962C8B-B14F-4D97-AF65-F5344CB8AC3E}">
        <p14:creationId xmlns:p14="http://schemas.microsoft.com/office/powerpoint/2010/main" val="124825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B78E2C1-938B-4D31-B065-00EA548345DE}" type="datetimeFigureOut">
              <a:rPr lang="en-NZ" smtClean="0"/>
              <a:t>28/09/2017</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5DEF22C-2D97-4288-A37E-65B7FF20C066}" type="slidenum">
              <a:rPr lang="en-NZ" smtClean="0"/>
              <a:t>‹#›</a:t>
            </a:fld>
            <a:endParaRPr lang="en-NZ" dirty="0"/>
          </a:p>
        </p:txBody>
      </p:sp>
    </p:spTree>
    <p:extLst>
      <p:ext uri="{BB962C8B-B14F-4D97-AF65-F5344CB8AC3E}">
        <p14:creationId xmlns:p14="http://schemas.microsoft.com/office/powerpoint/2010/main" val="926546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8E2C1-938B-4D31-B065-00EA548345DE}" type="datetimeFigureOut">
              <a:rPr lang="en-NZ" smtClean="0"/>
              <a:t>28/09/2017</a:t>
            </a:fld>
            <a:endParaRPr lang="en-NZ"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DEF22C-2D97-4288-A37E-65B7FF20C066}" type="slidenum">
              <a:rPr lang="en-NZ" smtClean="0"/>
              <a:t>‹#›</a:t>
            </a:fld>
            <a:endParaRPr lang="en-NZ" dirty="0"/>
          </a:p>
        </p:txBody>
      </p:sp>
    </p:spTree>
    <p:extLst>
      <p:ext uri="{BB962C8B-B14F-4D97-AF65-F5344CB8AC3E}">
        <p14:creationId xmlns:p14="http://schemas.microsoft.com/office/powerpoint/2010/main" val="31179213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lifetimeincome.co.nz/"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scamwatch.govt.nz/" TargetMode="External"/><Relationship Id="rId7" Type="http://schemas.openxmlformats.org/officeDocument/2006/relationships/hyperlink" Target="https://bankomb.org.nz/news-and-publications/quick-guides/item/financial-abuse-of-the-elderly"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hyperlink" Target="https://www.fma.govt.nz/help-me-invest/risks-involved-in-investing/being-alertto-%20scams/checking-the-financial-service-providers-register/" TargetMode="External"/><Relationship Id="rId5" Type="http://schemas.openxmlformats.org/officeDocument/2006/relationships/hyperlink" Target="http://www.netsafe.org.nz/" TargetMode="External"/><Relationship Id="rId4" Type="http://schemas.openxmlformats.org/officeDocument/2006/relationships/hyperlink" Target="http://www.dia.govt.n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6000" b="-36000"/>
          </a:stretch>
        </a:blipFill>
        <a:effectLst/>
      </p:bgPr>
    </p:bg>
    <p:spTree>
      <p:nvGrpSpPr>
        <p:cNvPr id="1" name=""/>
        <p:cNvGrpSpPr/>
        <p:nvPr/>
      </p:nvGrpSpPr>
      <p:grpSpPr>
        <a:xfrm>
          <a:off x="0" y="0"/>
          <a:ext cx="0" cy="0"/>
          <a:chOff x="0" y="0"/>
          <a:chExt cx="0" cy="0"/>
        </a:xfrm>
      </p:grpSpPr>
      <p:sp>
        <p:nvSpPr>
          <p:cNvPr id="5" name="Subtitle 10"/>
          <p:cNvSpPr>
            <a:spLocks noGrp="1"/>
          </p:cNvSpPr>
          <p:nvPr>
            <p:ph type="subTitle" idx="1"/>
          </p:nvPr>
        </p:nvSpPr>
        <p:spPr>
          <a:xfrm>
            <a:off x="0" y="109057"/>
            <a:ext cx="9530364" cy="2150810"/>
          </a:xfrm>
        </p:spPr>
        <p:txBody>
          <a:bodyPr>
            <a:noAutofit/>
          </a:bodyPr>
          <a:lstStyle/>
          <a:p>
            <a:pPr algn="l">
              <a:lnSpc>
                <a:spcPct val="100000"/>
              </a:lnSpc>
              <a:spcBef>
                <a:spcPts val="450"/>
              </a:spcBef>
            </a:pPr>
            <a:r>
              <a:rPr lang="en-NZ" sz="2000" b="1" dirty="0">
                <a:solidFill>
                  <a:schemeClr val="bg1"/>
                </a:solidFill>
              </a:rPr>
              <a:t>Nelson </a:t>
            </a:r>
            <a:r>
              <a:rPr lang="mr-IN" sz="2000" b="1" dirty="0">
                <a:solidFill>
                  <a:schemeClr val="bg1"/>
                </a:solidFill>
              </a:rPr>
              <a:t>–</a:t>
            </a:r>
            <a:r>
              <a:rPr lang="en-NZ" sz="2000" b="1" dirty="0">
                <a:solidFill>
                  <a:schemeClr val="bg1"/>
                </a:solidFill>
              </a:rPr>
              <a:t> Planning Our Future series</a:t>
            </a:r>
          </a:p>
          <a:p>
            <a:pPr algn="l">
              <a:lnSpc>
                <a:spcPct val="100000"/>
              </a:lnSpc>
              <a:spcBef>
                <a:spcPts val="450"/>
              </a:spcBef>
            </a:pPr>
            <a:r>
              <a:rPr lang="en-NZ" sz="3600" b="1" dirty="0"/>
              <a:t>Financial Security in Retirement</a:t>
            </a:r>
          </a:p>
          <a:p>
            <a:pPr algn="l">
              <a:lnSpc>
                <a:spcPct val="100000"/>
              </a:lnSpc>
              <a:spcBef>
                <a:spcPts val="450"/>
              </a:spcBef>
            </a:pPr>
            <a:r>
              <a:rPr lang="en-NZ" sz="2000" b="1" dirty="0"/>
              <a:t>September 2017</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78" y="5964572"/>
            <a:ext cx="3787486" cy="830161"/>
          </a:xfrm>
          <a:prstGeom prst="rect">
            <a:avLst/>
          </a:prstGeom>
        </p:spPr>
      </p:pic>
    </p:spTree>
    <p:extLst>
      <p:ext uri="{BB962C8B-B14F-4D97-AF65-F5344CB8AC3E}">
        <p14:creationId xmlns:p14="http://schemas.microsoft.com/office/powerpoint/2010/main" val="620468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b="1" dirty="0">
                <a:latin typeface="+mn-lt"/>
              </a:rPr>
              <a:t>Annuities</a:t>
            </a:r>
          </a:p>
        </p:txBody>
      </p:sp>
      <p:sp>
        <p:nvSpPr>
          <p:cNvPr id="3" name="Slide Number Placeholder 2"/>
          <p:cNvSpPr>
            <a:spLocks noGrp="1"/>
          </p:cNvSpPr>
          <p:nvPr>
            <p:ph type="sldNum" sz="quarter" idx="12"/>
          </p:nvPr>
        </p:nvSpPr>
        <p:spPr/>
        <p:txBody>
          <a:bodyPr/>
          <a:lstStyle/>
          <a:p>
            <a:fld id="{BB828475-6E6F-4DA3-91ED-4EBA2368587D}" type="slidenum">
              <a:rPr lang="en-US" smtClean="0"/>
              <a:pPr/>
              <a:t>10</a:t>
            </a:fld>
            <a:endParaRPr lang="en-US" dirty="0"/>
          </a:p>
        </p:txBody>
      </p:sp>
      <p:sp>
        <p:nvSpPr>
          <p:cNvPr id="4" name="Text Placeholder 3"/>
          <p:cNvSpPr>
            <a:spLocks noGrp="1"/>
          </p:cNvSpPr>
          <p:nvPr>
            <p:ph type="body" sz="half" idx="2"/>
          </p:nvPr>
        </p:nvSpPr>
        <p:spPr>
          <a:xfrm>
            <a:off x="363991" y="1320744"/>
            <a:ext cx="6757778" cy="3567779"/>
          </a:xfrm>
        </p:spPr>
        <p:txBody>
          <a:bodyPr>
            <a:noAutofit/>
          </a:bodyPr>
          <a:lstStyle/>
          <a:p>
            <a:pPr marL="257175" indent="-257175">
              <a:spcBef>
                <a:spcPts val="1800"/>
              </a:spcBef>
              <a:buFont typeface="Arial" panose="020B0604020202020204" pitchFamily="34" charset="0"/>
              <a:buChar char="•"/>
            </a:pPr>
            <a:r>
              <a:rPr lang="en-NZ" sz="2200" dirty="0"/>
              <a:t>Lifetime Retirement Income - </a:t>
            </a:r>
            <a:r>
              <a:rPr lang="en-NZ" sz="2200" dirty="0">
                <a:hlinkClick r:id="rId3"/>
              </a:rPr>
              <a:t>http://www.lifetimeincome.co.nz/</a:t>
            </a:r>
            <a:endParaRPr lang="en-NZ" sz="2200" dirty="0"/>
          </a:p>
          <a:p>
            <a:pPr marL="257175" indent="-257175">
              <a:spcBef>
                <a:spcPts val="1800"/>
              </a:spcBef>
              <a:buFont typeface="Arial" panose="020B0604020202020204" pitchFamily="34" charset="0"/>
              <a:buChar char="•"/>
            </a:pPr>
            <a:r>
              <a:rPr lang="en-NZ" sz="2200" dirty="0"/>
              <a:t>Savings invested in a balanced fund provide </a:t>
            </a:r>
            <a:r>
              <a:rPr lang="en-NZ" sz="2200" b="1" dirty="0"/>
              <a:t>guaranteed income  </a:t>
            </a:r>
            <a:r>
              <a:rPr lang="en-NZ" sz="2200" dirty="0"/>
              <a:t>for a fixed period / life regardless of how the fund performs</a:t>
            </a:r>
          </a:p>
          <a:p>
            <a:pPr marL="257175" indent="-257175">
              <a:spcBef>
                <a:spcPts val="1800"/>
              </a:spcBef>
              <a:buFont typeface="Arial" panose="020B0604020202020204" pitchFamily="34" charset="0"/>
              <a:buChar char="•"/>
            </a:pPr>
            <a:r>
              <a:rPr lang="en-NZ" sz="2200" dirty="0"/>
              <a:t>Can receive payments from 65 or defer when you start receiving them</a:t>
            </a:r>
          </a:p>
          <a:p>
            <a:pPr marL="257175" indent="-257175">
              <a:spcBef>
                <a:spcPts val="1800"/>
              </a:spcBef>
              <a:buFont typeface="Arial" panose="020B0604020202020204" pitchFamily="34" charset="0"/>
              <a:buChar char="•"/>
            </a:pPr>
            <a:r>
              <a:rPr lang="en-NZ" sz="2200" dirty="0"/>
              <a:t>Fund purchases ‘longevity insurance’ so you continue to receive income if you outlive original capital</a:t>
            </a:r>
          </a:p>
          <a:p>
            <a:pPr marL="257175" indent="-257175">
              <a:spcBef>
                <a:spcPts val="1800"/>
              </a:spcBef>
              <a:buFont typeface="Arial" panose="020B0604020202020204" pitchFamily="34" charset="0"/>
              <a:buChar char="•"/>
            </a:pPr>
            <a:r>
              <a:rPr lang="en-NZ" sz="2200" dirty="0"/>
              <a:t>Any remaining capital in Fund is paid to your estate on your death (or transferred to surviving spouse for their life)</a:t>
            </a:r>
          </a:p>
          <a:p>
            <a:pPr marL="257175" indent="-257175">
              <a:buFont typeface="Arial" panose="020B0604020202020204" pitchFamily="34" charset="0"/>
              <a:buChar char="•"/>
            </a:pPr>
            <a:endParaRPr lang="en-NZ" sz="2400" dirty="0"/>
          </a:p>
          <a:p>
            <a:endParaRPr lang="en-NZ" sz="2400" dirty="0"/>
          </a:p>
          <a:p>
            <a:endParaRPr lang="en-NZ" sz="2400" dirty="0"/>
          </a:p>
        </p:txBody>
      </p:sp>
    </p:spTree>
    <p:extLst>
      <p:ext uri="{BB962C8B-B14F-4D97-AF65-F5344CB8AC3E}">
        <p14:creationId xmlns:p14="http://schemas.microsoft.com/office/powerpoint/2010/main" val="3819601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b="1" dirty="0">
                <a:latin typeface="+mn-lt"/>
              </a:rPr>
              <a:t>Annuities</a:t>
            </a:r>
          </a:p>
        </p:txBody>
      </p:sp>
      <p:sp>
        <p:nvSpPr>
          <p:cNvPr id="3" name="Slide Number Placeholder 2"/>
          <p:cNvSpPr>
            <a:spLocks noGrp="1"/>
          </p:cNvSpPr>
          <p:nvPr>
            <p:ph type="sldNum" sz="quarter" idx="12"/>
          </p:nvPr>
        </p:nvSpPr>
        <p:spPr/>
        <p:txBody>
          <a:bodyPr/>
          <a:lstStyle/>
          <a:p>
            <a:fld id="{BB828475-6E6F-4DA3-91ED-4EBA2368587D}" type="slidenum">
              <a:rPr lang="en-US" smtClean="0"/>
              <a:pPr/>
              <a:t>11</a:t>
            </a:fld>
            <a:endParaRPr lang="en-US" dirty="0"/>
          </a:p>
        </p:txBody>
      </p:sp>
      <p:sp>
        <p:nvSpPr>
          <p:cNvPr id="4" name="Text Placeholder 3"/>
          <p:cNvSpPr>
            <a:spLocks noGrp="1"/>
          </p:cNvSpPr>
          <p:nvPr>
            <p:ph type="body" sz="half" idx="2"/>
          </p:nvPr>
        </p:nvSpPr>
        <p:spPr>
          <a:xfrm>
            <a:off x="355602" y="1421412"/>
            <a:ext cx="7179405" cy="3475904"/>
          </a:xfrm>
        </p:spPr>
        <p:txBody>
          <a:bodyPr>
            <a:noAutofit/>
          </a:bodyPr>
          <a:lstStyle/>
          <a:p>
            <a:pPr marL="257175" indent="-257175">
              <a:spcBef>
                <a:spcPts val="1800"/>
              </a:spcBef>
              <a:buFont typeface="Arial" panose="020B0604020202020204" pitchFamily="34" charset="0"/>
              <a:buChar char="•"/>
            </a:pPr>
            <a:r>
              <a:rPr lang="en-NZ" sz="2200" dirty="0"/>
              <a:t>The initial money you invest, minus any Adviser service fees you agree to pay, is called your </a:t>
            </a:r>
            <a:r>
              <a:rPr lang="en-NZ" sz="2200" b="1" dirty="0"/>
              <a:t>Protected Income Base</a:t>
            </a:r>
          </a:p>
          <a:p>
            <a:pPr marL="257175" indent="-257175">
              <a:spcBef>
                <a:spcPts val="1800"/>
              </a:spcBef>
              <a:buFont typeface="Arial" panose="020B0604020202020204" pitchFamily="34" charset="0"/>
              <a:buChar char="•"/>
            </a:pPr>
            <a:r>
              <a:rPr lang="en-NZ" sz="2200" dirty="0"/>
              <a:t>You can invest anything from a minimum of $100,000 to a maximum of $1,000,000 </a:t>
            </a:r>
          </a:p>
          <a:p>
            <a:pPr marL="257175" indent="-257175">
              <a:spcBef>
                <a:spcPts val="1800"/>
              </a:spcBef>
              <a:buFont typeface="Arial" panose="020B0604020202020204" pitchFamily="34" charset="0"/>
              <a:buChar char="•"/>
            </a:pPr>
            <a:r>
              <a:rPr lang="en-NZ" sz="2200" dirty="0"/>
              <a:t>You cannot draw an income until you’re 65 </a:t>
            </a:r>
          </a:p>
          <a:p>
            <a:pPr marL="257175" indent="-257175">
              <a:spcBef>
                <a:spcPts val="1800"/>
              </a:spcBef>
              <a:buFont typeface="Arial" panose="020B0604020202020204" pitchFamily="34" charset="0"/>
              <a:buChar char="•"/>
            </a:pPr>
            <a:r>
              <a:rPr lang="en-NZ" sz="2200" dirty="0"/>
              <a:t>The insured income is called your </a:t>
            </a:r>
            <a:r>
              <a:rPr lang="en-NZ" sz="2200" b="1" dirty="0"/>
              <a:t>Lifetime Withdrawal Benefit  - </a:t>
            </a:r>
            <a:r>
              <a:rPr lang="en-NZ" sz="2200" dirty="0"/>
              <a:t>calculated from the size of your Protected Income Base and the age at which you begin your income payment.</a:t>
            </a:r>
          </a:p>
          <a:p>
            <a:pPr>
              <a:lnSpc>
                <a:spcPct val="150000"/>
              </a:lnSpc>
              <a:spcBef>
                <a:spcPts val="0"/>
              </a:spcBef>
            </a:pPr>
            <a:endParaRPr lang="en-NZ" sz="2200" dirty="0"/>
          </a:p>
          <a:p>
            <a:pPr>
              <a:lnSpc>
                <a:spcPct val="150000"/>
              </a:lnSpc>
              <a:spcBef>
                <a:spcPts val="0"/>
              </a:spcBef>
            </a:pPr>
            <a:endParaRPr lang="en-NZ" sz="2200" dirty="0"/>
          </a:p>
        </p:txBody>
      </p:sp>
    </p:spTree>
    <p:extLst>
      <p:ext uri="{BB962C8B-B14F-4D97-AF65-F5344CB8AC3E}">
        <p14:creationId xmlns:p14="http://schemas.microsoft.com/office/powerpoint/2010/main" val="3378238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87" y="0"/>
            <a:ext cx="8229600" cy="944562"/>
          </a:xfrm>
        </p:spPr>
        <p:txBody>
          <a:bodyPr>
            <a:normAutofit/>
          </a:bodyPr>
          <a:lstStyle/>
          <a:p>
            <a:r>
              <a:rPr lang="en-NZ" sz="3600" b="1" dirty="0">
                <a:latin typeface="+mn-lt"/>
              </a:rPr>
              <a:t>Annuities</a:t>
            </a:r>
          </a:p>
        </p:txBody>
      </p:sp>
      <p:sp>
        <p:nvSpPr>
          <p:cNvPr id="3" name="Slide Number Placeholder 2"/>
          <p:cNvSpPr>
            <a:spLocks noGrp="1"/>
          </p:cNvSpPr>
          <p:nvPr>
            <p:ph type="sldNum" sz="quarter" idx="12"/>
          </p:nvPr>
        </p:nvSpPr>
        <p:spPr/>
        <p:txBody>
          <a:bodyPr/>
          <a:lstStyle/>
          <a:p>
            <a:fld id="{BB828475-6E6F-4DA3-91ED-4EBA2368587D}" type="slidenum">
              <a:rPr lang="en-US" smtClean="0"/>
              <a:pPr/>
              <a:t>12</a:t>
            </a:fld>
            <a:endParaRPr lang="en-US" dirty="0"/>
          </a:p>
        </p:txBody>
      </p:sp>
      <p:sp>
        <p:nvSpPr>
          <p:cNvPr id="4" name="Text Placeholder 3"/>
          <p:cNvSpPr>
            <a:spLocks noGrp="1"/>
          </p:cNvSpPr>
          <p:nvPr>
            <p:ph type="body" sz="half" idx="2"/>
          </p:nvPr>
        </p:nvSpPr>
        <p:spPr>
          <a:xfrm>
            <a:off x="615661" y="2000252"/>
            <a:ext cx="5134508" cy="3486149"/>
          </a:xfrm>
        </p:spPr>
        <p:txBody>
          <a:bodyPr>
            <a:normAutofit/>
          </a:bodyPr>
          <a:lstStyle/>
          <a:p>
            <a:pPr marL="257175" indent="-257175">
              <a:buFont typeface="Arial" panose="020B0604020202020204" pitchFamily="34" charset="0"/>
              <a:buChar char="•"/>
            </a:pPr>
            <a:endParaRPr lang="en-NZ" dirty="0"/>
          </a:p>
          <a:p>
            <a:endParaRPr lang="en-NZ" dirty="0"/>
          </a:p>
        </p:txBody>
      </p:sp>
      <p:pic>
        <p:nvPicPr>
          <p:cNvPr id="6" name="Picture 5"/>
          <p:cNvPicPr>
            <a:picLocks noChangeAspect="1"/>
          </p:cNvPicPr>
          <p:nvPr/>
        </p:nvPicPr>
        <p:blipFill>
          <a:blip r:embed="rId3"/>
          <a:stretch>
            <a:fillRect/>
          </a:stretch>
        </p:blipFill>
        <p:spPr>
          <a:xfrm>
            <a:off x="226402" y="1139549"/>
            <a:ext cx="8691197" cy="4758809"/>
          </a:xfrm>
          <a:prstGeom prst="rect">
            <a:avLst/>
          </a:prstGeom>
        </p:spPr>
      </p:pic>
    </p:spTree>
    <p:extLst>
      <p:ext uri="{BB962C8B-B14F-4D97-AF65-F5344CB8AC3E}">
        <p14:creationId xmlns:p14="http://schemas.microsoft.com/office/powerpoint/2010/main" val="1083769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b="1" dirty="0">
                <a:latin typeface="+mn-lt"/>
              </a:rPr>
              <a:t>Equity Release Mortgages</a:t>
            </a:r>
          </a:p>
        </p:txBody>
      </p:sp>
      <p:sp>
        <p:nvSpPr>
          <p:cNvPr id="3" name="Slide Number Placeholder 2"/>
          <p:cNvSpPr>
            <a:spLocks noGrp="1"/>
          </p:cNvSpPr>
          <p:nvPr>
            <p:ph type="sldNum" sz="quarter" idx="12"/>
          </p:nvPr>
        </p:nvSpPr>
        <p:spPr>
          <a:xfrm>
            <a:off x="6457950" y="6492875"/>
            <a:ext cx="2057400" cy="365125"/>
          </a:xfrm>
        </p:spPr>
        <p:txBody>
          <a:bodyPr/>
          <a:lstStyle/>
          <a:p>
            <a:fld id="{BB828475-6E6F-4DA3-91ED-4EBA2368587D}" type="slidenum">
              <a:rPr lang="en-US" smtClean="0"/>
              <a:pPr/>
              <a:t>13</a:t>
            </a:fld>
            <a:endParaRPr lang="en-US" dirty="0"/>
          </a:p>
        </p:txBody>
      </p:sp>
      <p:sp>
        <p:nvSpPr>
          <p:cNvPr id="4" name="Text Placeholder 3"/>
          <p:cNvSpPr>
            <a:spLocks noGrp="1"/>
          </p:cNvSpPr>
          <p:nvPr>
            <p:ph type="body" sz="half" idx="2"/>
          </p:nvPr>
        </p:nvSpPr>
        <p:spPr>
          <a:xfrm>
            <a:off x="372380" y="1303966"/>
            <a:ext cx="7779727" cy="3642117"/>
          </a:xfrm>
        </p:spPr>
        <p:txBody>
          <a:bodyPr>
            <a:noAutofit/>
          </a:bodyPr>
          <a:lstStyle/>
          <a:p>
            <a:pPr marL="257175" indent="-257175">
              <a:buFont typeface="Arial" panose="020B0604020202020204" pitchFamily="34" charset="0"/>
              <a:buChar char="•"/>
            </a:pPr>
            <a:r>
              <a:rPr lang="en-NZ" sz="2000" dirty="0"/>
              <a:t>Amount you can borrow depends on age, home value, being debt free to start. Fees apply</a:t>
            </a:r>
          </a:p>
          <a:p>
            <a:pPr marL="257175" indent="-257175">
              <a:buFont typeface="Arial" panose="020B0604020202020204" pitchFamily="34" charset="0"/>
              <a:buChar char="•"/>
            </a:pPr>
            <a:r>
              <a:rPr lang="en-NZ" sz="2000" dirty="0"/>
              <a:t>Designed specifically for seniors with no regular re-payments</a:t>
            </a:r>
          </a:p>
          <a:p>
            <a:pPr marL="257175" indent="-257175">
              <a:buFont typeface="Arial" panose="020B0604020202020204" pitchFamily="34" charset="0"/>
              <a:buChar char="•"/>
            </a:pPr>
            <a:r>
              <a:rPr lang="en-NZ" sz="2000" dirty="0"/>
              <a:t>Enable seniors to continue living in their home and benefit from any increase in value</a:t>
            </a:r>
          </a:p>
          <a:p>
            <a:pPr marL="257175" indent="-257175">
              <a:buFont typeface="Arial" panose="020B0604020202020204" pitchFamily="34" charset="0"/>
              <a:buChar char="•"/>
            </a:pPr>
            <a:r>
              <a:rPr lang="en-NZ" sz="2000" dirty="0"/>
              <a:t>Free up some cash to enjoy a better retirement</a:t>
            </a:r>
          </a:p>
          <a:p>
            <a:pPr marL="257175" indent="-257175">
              <a:buFont typeface="Arial" panose="020B0604020202020204" pitchFamily="34" charset="0"/>
              <a:buChar char="•"/>
            </a:pPr>
            <a:r>
              <a:rPr lang="en-NZ" sz="2000" b="1" dirty="0"/>
              <a:t>Total amount you draw plus accumulated interest is repayable when you sell or permanently move from your home.</a:t>
            </a:r>
          </a:p>
          <a:p>
            <a:endParaRPr lang="en-NZ" sz="2000" dirty="0"/>
          </a:p>
          <a:p>
            <a:endParaRPr lang="en-NZ" sz="2000" dirty="0"/>
          </a:p>
          <a:p>
            <a:endParaRPr lang="en-NZ" sz="2000" dirty="0"/>
          </a:p>
          <a:p>
            <a:endParaRPr lang="en-NZ" sz="2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225" y="6978530"/>
            <a:ext cx="2759575" cy="4404433"/>
          </a:xfrm>
          <a:prstGeom prst="rect">
            <a:avLst/>
          </a:prstGeom>
        </p:spPr>
      </p:pic>
      <p:pic>
        <p:nvPicPr>
          <p:cNvPr id="7" name="Picture 6">
            <a:extLst>
              <a:ext uri="{FF2B5EF4-FFF2-40B4-BE49-F238E27FC236}">
                <a16:creationId xmlns:a16="http://schemas.microsoft.com/office/drawing/2014/main" xmlns="" id="{0EE8F596-B69B-4E6E-AF85-FFFE4A14E8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2099" y="4413737"/>
            <a:ext cx="2935825" cy="1977781"/>
          </a:xfrm>
          <a:prstGeom prst="rect">
            <a:avLst/>
          </a:prstGeom>
        </p:spPr>
      </p:pic>
    </p:spTree>
    <p:extLst>
      <p:ext uri="{BB962C8B-B14F-4D97-AF65-F5344CB8AC3E}">
        <p14:creationId xmlns:p14="http://schemas.microsoft.com/office/powerpoint/2010/main" val="3688788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b="1" dirty="0">
                <a:latin typeface="+mn-lt"/>
              </a:rPr>
              <a:t>Equity Release Mortgages</a:t>
            </a:r>
          </a:p>
        </p:txBody>
      </p:sp>
      <p:sp>
        <p:nvSpPr>
          <p:cNvPr id="3" name="Slide Number Placeholder 2"/>
          <p:cNvSpPr>
            <a:spLocks noGrp="1"/>
          </p:cNvSpPr>
          <p:nvPr>
            <p:ph type="sldNum" sz="quarter" idx="12"/>
          </p:nvPr>
        </p:nvSpPr>
        <p:spPr/>
        <p:txBody>
          <a:bodyPr/>
          <a:lstStyle/>
          <a:p>
            <a:fld id="{BB828475-6E6F-4DA3-91ED-4EBA2368587D}" type="slidenum">
              <a:rPr lang="en-US" smtClean="0"/>
              <a:pPr/>
              <a:t>14</a:t>
            </a:fld>
            <a:endParaRPr lang="en-US" dirty="0"/>
          </a:p>
        </p:txBody>
      </p:sp>
      <p:sp>
        <p:nvSpPr>
          <p:cNvPr id="4" name="Text Placeholder 3"/>
          <p:cNvSpPr>
            <a:spLocks noGrp="1"/>
          </p:cNvSpPr>
          <p:nvPr>
            <p:ph type="body" sz="half" idx="2"/>
          </p:nvPr>
        </p:nvSpPr>
        <p:spPr>
          <a:xfrm>
            <a:off x="347214" y="1480133"/>
            <a:ext cx="7572420" cy="3486149"/>
          </a:xfrm>
        </p:spPr>
        <p:txBody>
          <a:bodyPr>
            <a:noAutofit/>
          </a:bodyPr>
          <a:lstStyle/>
          <a:p>
            <a:pPr marL="214313" indent="-214313">
              <a:buFont typeface="Arial" panose="020B0604020202020204" pitchFamily="34" charset="0"/>
              <a:buChar char="•"/>
            </a:pPr>
            <a:r>
              <a:rPr lang="en-NZ" sz="2000" dirty="0"/>
              <a:t>Compounding interest on lump sum drawn down may eat into value of your home faster. </a:t>
            </a:r>
          </a:p>
          <a:p>
            <a:pPr marL="557213" lvl="1" indent="-214313">
              <a:buFont typeface="Arial" panose="020B0604020202020204" pitchFamily="34" charset="0"/>
              <a:buChar char="•"/>
            </a:pPr>
            <a:r>
              <a:rPr lang="en-NZ" sz="2000" dirty="0"/>
              <a:t>May be OK in appreciating market conditions but less so in declining markets</a:t>
            </a:r>
          </a:p>
          <a:p>
            <a:pPr marL="214313" indent="-214313">
              <a:buFont typeface="Arial" panose="020B0604020202020204" pitchFamily="34" charset="0"/>
              <a:buChar char="•"/>
            </a:pPr>
            <a:r>
              <a:rPr lang="en-NZ" sz="2000" dirty="0"/>
              <a:t>Fixing a regular smaller payment amount may be better option. Interest calculated on balance drawn down.</a:t>
            </a:r>
          </a:p>
          <a:p>
            <a:pPr marL="214313" indent="-214313">
              <a:buFont typeface="Arial" panose="020B0604020202020204" pitchFamily="34" charset="0"/>
              <a:buChar char="•"/>
            </a:pPr>
            <a:r>
              <a:rPr lang="en-NZ" sz="2000" dirty="0"/>
              <a:t>Often only a modest amount makes a big difference</a:t>
            </a:r>
            <a:endParaRPr lang="en-NZ" sz="2000" i="1" dirty="0"/>
          </a:p>
          <a:p>
            <a:pPr marL="214313" indent="-214313">
              <a:buFont typeface="Arial" panose="020B0604020202020204" pitchFamily="34" charset="0"/>
              <a:buChar char="•"/>
            </a:pPr>
            <a:r>
              <a:rPr lang="en-NZ" sz="2000" dirty="0"/>
              <a:t>Keep occupancy of your home</a:t>
            </a:r>
          </a:p>
          <a:p>
            <a:pPr marL="214313" indent="-214313">
              <a:buFont typeface="Arial" panose="020B0604020202020204" pitchFamily="34" charset="0"/>
              <a:buChar char="•"/>
            </a:pPr>
            <a:r>
              <a:rPr lang="en-NZ" sz="2000" dirty="0"/>
              <a:t>No negative equity guarantee</a:t>
            </a:r>
          </a:p>
          <a:p>
            <a:pPr marL="214313" indent="-214313">
              <a:buFont typeface="Arial" panose="020B0604020202020204" pitchFamily="34" charset="0"/>
              <a:buChar char="•"/>
            </a:pPr>
            <a:r>
              <a:rPr lang="en-NZ" sz="2000" dirty="0"/>
              <a:t>Robust fulfilment process including mandatory independent legal advice</a:t>
            </a:r>
          </a:p>
          <a:p>
            <a:pPr marL="214313" indent="-214313">
              <a:buFont typeface="Arial" panose="020B0604020202020204" pitchFamily="34" charset="0"/>
              <a:buChar char="•"/>
            </a:pPr>
            <a:endParaRPr lang="en-NZ" sz="2000" dirty="0"/>
          </a:p>
          <a:p>
            <a:endParaRPr lang="en-NZ" sz="2000" dirty="0"/>
          </a:p>
        </p:txBody>
      </p:sp>
    </p:spTree>
    <p:extLst>
      <p:ext uri="{BB962C8B-B14F-4D97-AF65-F5344CB8AC3E}">
        <p14:creationId xmlns:p14="http://schemas.microsoft.com/office/powerpoint/2010/main" val="1778389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161552" cy="944562"/>
          </a:xfrm>
        </p:spPr>
        <p:txBody>
          <a:bodyPr>
            <a:noAutofit/>
          </a:bodyPr>
          <a:lstStyle/>
          <a:p>
            <a:r>
              <a:rPr lang="en-NZ" sz="3200" b="1" dirty="0">
                <a:latin typeface="+mn-lt"/>
              </a:rPr>
              <a:t>Equity Release – Moving to a Retirement Village</a:t>
            </a:r>
          </a:p>
        </p:txBody>
      </p:sp>
      <p:sp>
        <p:nvSpPr>
          <p:cNvPr id="3" name="Content Placeholder 2"/>
          <p:cNvSpPr>
            <a:spLocks noGrp="1"/>
          </p:cNvSpPr>
          <p:nvPr>
            <p:ph idx="1"/>
          </p:nvPr>
        </p:nvSpPr>
        <p:spPr/>
        <p:txBody>
          <a:bodyPr/>
          <a:lstStyle/>
          <a:p>
            <a:pPr marL="0" indent="0">
              <a:buNone/>
            </a:pPr>
            <a:endParaRPr lang="en-NZ" dirty="0"/>
          </a:p>
          <a:p>
            <a:pPr marL="0" indent="0">
              <a:buNone/>
            </a:pPr>
            <a:endParaRPr lang="en-NZ" dirty="0"/>
          </a:p>
          <a:p>
            <a:pPr marL="0" indent="0">
              <a:buNone/>
            </a:pPr>
            <a:endParaRPr lang="en-NZ" dirty="0"/>
          </a:p>
        </p:txBody>
      </p:sp>
      <p:sp>
        <p:nvSpPr>
          <p:cNvPr id="4" name="Slide Number Placeholder 3"/>
          <p:cNvSpPr>
            <a:spLocks noGrp="1"/>
          </p:cNvSpPr>
          <p:nvPr>
            <p:ph type="sldNum" sz="quarter" idx="12"/>
          </p:nvPr>
        </p:nvSpPr>
        <p:spPr/>
        <p:txBody>
          <a:bodyPr/>
          <a:lstStyle/>
          <a:p>
            <a:fld id="{BB828475-6E6F-4DA3-91ED-4EBA2368587D}" type="slidenum">
              <a:rPr lang="en-US" smtClean="0">
                <a:solidFill>
                  <a:prstClr val="black">
                    <a:tint val="75000"/>
                  </a:prstClr>
                </a:solidFill>
              </a:rPr>
              <a:pPr/>
              <a:t>15</a:t>
            </a:fld>
            <a:endParaRPr lang="en-US" dirty="0">
              <a:solidFill>
                <a:prstClr val="black">
                  <a:tint val="75000"/>
                </a:prstClr>
              </a:solidFill>
            </a:endParaRPr>
          </a:p>
        </p:txBody>
      </p:sp>
      <p:sp>
        <p:nvSpPr>
          <p:cNvPr id="5" name="Text Placeholder 4"/>
          <p:cNvSpPr>
            <a:spLocks noGrp="1"/>
          </p:cNvSpPr>
          <p:nvPr>
            <p:ph type="body" sz="half" idx="2"/>
          </p:nvPr>
        </p:nvSpPr>
        <p:spPr>
          <a:xfrm>
            <a:off x="397066" y="1447740"/>
            <a:ext cx="8832392" cy="2620060"/>
          </a:xfrm>
        </p:spPr>
        <p:txBody>
          <a:bodyPr>
            <a:noAutofit/>
          </a:bodyPr>
          <a:lstStyle/>
          <a:p>
            <a:pPr marL="171450" indent="-171450">
              <a:buFont typeface="Arial" panose="020B0604020202020204" pitchFamily="34" charset="0"/>
              <a:buChar char="•"/>
            </a:pPr>
            <a:r>
              <a:rPr lang="en-NZ" sz="1600" dirty="0"/>
              <a:t>A survey showed how much cash they had left over after buying into their village (equity released from the sale of their home). 20% had over $200,000. </a:t>
            </a:r>
          </a:p>
          <a:p>
            <a:pPr marL="171450" indent="-171450">
              <a:buFont typeface="Arial" panose="020B0604020202020204" pitchFamily="34" charset="0"/>
              <a:buChar char="•"/>
            </a:pPr>
            <a:r>
              <a:rPr lang="en-NZ" sz="1600" dirty="0"/>
              <a:t>Overall 42% had more than $100,000 to supplement their lifestyle.</a:t>
            </a:r>
          </a:p>
          <a:p>
            <a:pPr marL="171450" indent="-171450">
              <a:buFont typeface="Arial" panose="020B0604020202020204" pitchFamily="34" charset="0"/>
              <a:buChar char="•"/>
            </a:pPr>
            <a:r>
              <a:rPr lang="en-NZ" sz="1600" dirty="0"/>
              <a:t>Know the entry costs, costs while you are there (different weekly fee  models) and exit costs. </a:t>
            </a:r>
          </a:p>
          <a:p>
            <a:pPr marL="171450" indent="-171450">
              <a:buFont typeface="Arial" panose="020B0604020202020204" pitchFamily="34" charset="0"/>
              <a:buChar char="•"/>
            </a:pPr>
            <a:r>
              <a:rPr lang="en-NZ" sz="1600" dirty="0"/>
              <a:t>Most villages retain up to 30% of your original capital when you terminate your occupancy. </a:t>
            </a:r>
          </a:p>
          <a:p>
            <a:r>
              <a:rPr lang="en-NZ" sz="1200" i="1" dirty="0"/>
              <a:t>Source: CRESA: Equity Release – Realities for Older People – August 2016</a:t>
            </a:r>
          </a:p>
          <a:p>
            <a:pPr marL="171450" indent="-171450">
              <a:buFont typeface="Arial" panose="020B0604020202020204" pitchFamily="34" charset="0"/>
              <a:buChar char="•"/>
            </a:pPr>
            <a:endParaRPr lang="en-NZ" sz="1200" dirty="0"/>
          </a:p>
          <a:p>
            <a:endParaRPr lang="en-NZ" sz="1200" dirty="0"/>
          </a:p>
          <a:p>
            <a:endParaRPr lang="en-NZ" sz="1200" dirty="0"/>
          </a:p>
        </p:txBody>
      </p:sp>
      <p:pic>
        <p:nvPicPr>
          <p:cNvPr id="6" name="Picture 5"/>
          <p:cNvPicPr>
            <a:picLocks noChangeAspect="1"/>
          </p:cNvPicPr>
          <p:nvPr/>
        </p:nvPicPr>
        <p:blipFill>
          <a:blip r:embed="rId3"/>
          <a:stretch>
            <a:fillRect/>
          </a:stretch>
        </p:blipFill>
        <p:spPr>
          <a:xfrm>
            <a:off x="2177153" y="3359824"/>
            <a:ext cx="6257546" cy="3345837"/>
          </a:xfrm>
          <a:prstGeom prst="rect">
            <a:avLst/>
          </a:prstGeom>
        </p:spPr>
      </p:pic>
    </p:spTree>
    <p:extLst>
      <p:ext uri="{BB962C8B-B14F-4D97-AF65-F5344CB8AC3E}">
        <p14:creationId xmlns:p14="http://schemas.microsoft.com/office/powerpoint/2010/main" val="1980688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400" b="1" dirty="0">
                <a:latin typeface="+mn-lt"/>
              </a:rPr>
              <a:t>Wills and Estates</a:t>
            </a:r>
          </a:p>
        </p:txBody>
      </p:sp>
      <p:sp>
        <p:nvSpPr>
          <p:cNvPr id="3" name="Content Placeholder 2"/>
          <p:cNvSpPr>
            <a:spLocks noGrp="1"/>
          </p:cNvSpPr>
          <p:nvPr>
            <p:ph idx="1"/>
          </p:nvPr>
        </p:nvSpPr>
        <p:spPr>
          <a:xfrm>
            <a:off x="447977" y="1533564"/>
            <a:ext cx="6824230" cy="3407550"/>
          </a:xfrm>
        </p:spPr>
        <p:txBody>
          <a:bodyPr>
            <a:noAutofit/>
          </a:bodyPr>
          <a:lstStyle/>
          <a:p>
            <a:r>
              <a:rPr lang="en-NZ" sz="2200" dirty="0"/>
              <a:t>Update your will and review your estate planning - Personal and financial circumstances change.</a:t>
            </a:r>
          </a:p>
          <a:p>
            <a:pPr lvl="1"/>
            <a:r>
              <a:rPr lang="en-NZ" dirty="0"/>
              <a:t>Avoid claim risks: Family Protection Act / Testamentary Promises Act</a:t>
            </a:r>
          </a:p>
          <a:p>
            <a:r>
              <a:rPr lang="en-NZ" sz="2200" dirty="0"/>
              <a:t>Things to consider relative to family and assets:</a:t>
            </a:r>
          </a:p>
          <a:p>
            <a:pPr lvl="2">
              <a:buFont typeface="Courier New" panose="02070309020205020404" pitchFamily="49" charset="0"/>
              <a:buChar char="o"/>
            </a:pPr>
            <a:r>
              <a:rPr lang="en-NZ" sz="2200" dirty="0"/>
              <a:t>Executor / Trustee </a:t>
            </a:r>
          </a:p>
          <a:p>
            <a:pPr lvl="3"/>
            <a:r>
              <a:rPr lang="en-NZ" dirty="0"/>
              <a:t>Appointing family and/or professional</a:t>
            </a:r>
          </a:p>
          <a:p>
            <a:pPr lvl="3"/>
            <a:r>
              <a:rPr lang="en-NZ" dirty="0"/>
              <a:t>Estate administration fees</a:t>
            </a:r>
          </a:p>
          <a:p>
            <a:pPr lvl="2">
              <a:buFont typeface="Courier New" panose="02070309020205020404" pitchFamily="49" charset="0"/>
              <a:buChar char="o"/>
            </a:pPr>
            <a:r>
              <a:rPr lang="en-NZ" sz="2200" dirty="0"/>
              <a:t>Ways to leave property</a:t>
            </a:r>
          </a:p>
          <a:p>
            <a:pPr lvl="3"/>
            <a:r>
              <a:rPr lang="en-NZ" dirty="0"/>
              <a:t>Life interests, equal vs unequal shares</a:t>
            </a:r>
          </a:p>
          <a:p>
            <a:pPr lvl="3"/>
            <a:r>
              <a:rPr lang="en-NZ" dirty="0"/>
              <a:t>Trusts</a:t>
            </a:r>
          </a:p>
          <a:p>
            <a:pPr lvl="3"/>
            <a:r>
              <a:rPr lang="en-NZ" dirty="0"/>
              <a:t>General or specific gifts</a:t>
            </a:r>
          </a:p>
          <a:p>
            <a:pPr lvl="3"/>
            <a:r>
              <a:rPr lang="en-NZ" dirty="0"/>
              <a:t>Testamentary debts and funeral expenses</a:t>
            </a:r>
          </a:p>
          <a:p>
            <a:pPr marL="342900" lvl="1" indent="0">
              <a:buNone/>
            </a:pPr>
            <a:endParaRPr lang="en-NZ" sz="2200" dirty="0"/>
          </a:p>
          <a:p>
            <a:pPr marL="0" indent="0">
              <a:buNone/>
            </a:pPr>
            <a:endParaRPr lang="en-NZ" sz="2200" dirty="0"/>
          </a:p>
        </p:txBody>
      </p:sp>
      <p:sp>
        <p:nvSpPr>
          <p:cNvPr id="4" name="Slide Number Placeholder 3"/>
          <p:cNvSpPr>
            <a:spLocks noGrp="1"/>
          </p:cNvSpPr>
          <p:nvPr>
            <p:ph type="sldNum" sz="quarter" idx="12"/>
          </p:nvPr>
        </p:nvSpPr>
        <p:spPr/>
        <p:txBody>
          <a:bodyPr/>
          <a:lstStyle/>
          <a:p>
            <a:fld id="{BB828475-6E6F-4DA3-91ED-4EBA2368587D}" type="slidenum">
              <a:rPr lang="en-US" smtClean="0"/>
              <a:pPr/>
              <a:t>16</a:t>
            </a:fld>
            <a:endParaRPr lang="en-US" dirty="0"/>
          </a:p>
        </p:txBody>
      </p:sp>
    </p:spTree>
    <p:extLst>
      <p:ext uri="{BB962C8B-B14F-4D97-AF65-F5344CB8AC3E}">
        <p14:creationId xmlns:p14="http://schemas.microsoft.com/office/powerpoint/2010/main" val="676891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9206917" cy="944562"/>
          </a:xfrm>
        </p:spPr>
        <p:txBody>
          <a:bodyPr>
            <a:normAutofit/>
          </a:bodyPr>
          <a:lstStyle/>
          <a:p>
            <a:r>
              <a:rPr lang="en-NZ" sz="4000" b="1" dirty="0">
                <a:latin typeface="+mn-lt"/>
              </a:rPr>
              <a:t>Scams - Support </a:t>
            </a:r>
          </a:p>
        </p:txBody>
      </p:sp>
      <p:sp>
        <p:nvSpPr>
          <p:cNvPr id="4" name="Slide Number Placeholder 3"/>
          <p:cNvSpPr>
            <a:spLocks noGrp="1"/>
          </p:cNvSpPr>
          <p:nvPr>
            <p:ph type="sldNum" sz="quarter" idx="12"/>
          </p:nvPr>
        </p:nvSpPr>
        <p:spPr/>
        <p:txBody>
          <a:bodyPr/>
          <a:lstStyle/>
          <a:p>
            <a:fld id="{BB828475-6E6F-4DA3-91ED-4EBA2368587D}" type="slidenum">
              <a:rPr lang="en-US" smtClean="0"/>
              <a:pPr/>
              <a:t>17</a:t>
            </a:fld>
            <a:endParaRPr lang="en-US" dirty="0"/>
          </a:p>
        </p:txBody>
      </p:sp>
      <p:sp>
        <p:nvSpPr>
          <p:cNvPr id="9" name="Content Placeholder 2"/>
          <p:cNvSpPr txBox="1">
            <a:spLocks/>
          </p:cNvSpPr>
          <p:nvPr/>
        </p:nvSpPr>
        <p:spPr>
          <a:xfrm>
            <a:off x="4501216" y="1582317"/>
            <a:ext cx="3186354" cy="3467286"/>
          </a:xfrm>
          <a:prstGeom prst="rect">
            <a:avLst/>
          </a:prstGeom>
        </p:spPr>
        <p:txBody>
          <a:bodyPr vert="horz" lIns="68580" tIns="34290" rIns="68580" bIns="34290" rtlCol="0">
            <a:noAutofit/>
          </a:bodyPr>
          <a:lstStyle>
            <a:lvl1pPr marL="342900" indent="-342900" algn="l" defTabSz="914400" rtl="0" eaLnBrk="1" latinLnBrk="0" hangingPunct="1">
              <a:lnSpc>
                <a:spcPct val="120000"/>
              </a:lnSpc>
              <a:spcBef>
                <a:spcPct val="20000"/>
              </a:spcBef>
              <a:buClr>
                <a:srgbClr val="00B345"/>
              </a:buClr>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lnSpc>
                <a:spcPct val="120000"/>
              </a:lnSpc>
              <a:spcBef>
                <a:spcPct val="20000"/>
              </a:spcBef>
              <a:buClr>
                <a:srgbClr val="00B345"/>
              </a:buClr>
              <a:buFont typeface="Calibri"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ct val="20000"/>
              </a:spcBef>
              <a:buClr>
                <a:srgbClr val="00B345"/>
              </a:buClr>
              <a:buFont typeface="Calibri"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20000"/>
              </a:lnSpc>
              <a:spcBef>
                <a:spcPct val="20000"/>
              </a:spcBef>
              <a:buClr>
                <a:srgbClr val="00B345"/>
              </a:buClr>
              <a:buFont typeface="Calibri"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20000"/>
              </a:lnSpc>
              <a:spcBef>
                <a:spcPct val="20000"/>
              </a:spcBef>
              <a:buClr>
                <a:srgbClr val="00B345"/>
              </a:buClr>
              <a:buFont typeface="Calibri"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q"/>
            </a:pPr>
            <a:endParaRPr lang="en-NZ" sz="1500" dirty="0"/>
          </a:p>
          <a:p>
            <a:pPr>
              <a:lnSpc>
                <a:spcPct val="150000"/>
              </a:lnSpc>
              <a:buFont typeface="Wingdings" panose="05000000000000000000" pitchFamily="2" charset="2"/>
              <a:buChar char="q"/>
            </a:pPr>
            <a:endParaRPr lang="en-NZ" sz="1050" dirty="0"/>
          </a:p>
        </p:txBody>
      </p:sp>
      <p:sp>
        <p:nvSpPr>
          <p:cNvPr id="8" name="Content Placeholder 2"/>
          <p:cNvSpPr>
            <a:spLocks noGrp="1"/>
          </p:cNvSpPr>
          <p:nvPr>
            <p:ph idx="1"/>
          </p:nvPr>
        </p:nvSpPr>
        <p:spPr>
          <a:xfrm>
            <a:off x="391028" y="1330648"/>
            <a:ext cx="7864949" cy="4541646"/>
          </a:xfrm>
        </p:spPr>
        <p:txBody>
          <a:bodyPr>
            <a:noAutofit/>
          </a:bodyPr>
          <a:lstStyle/>
          <a:p>
            <a:pPr marL="0" indent="0">
              <a:buNone/>
            </a:pPr>
            <a:r>
              <a:rPr lang="en-NZ" sz="2000" dirty="0"/>
              <a:t>You can get help and support from :</a:t>
            </a:r>
          </a:p>
          <a:p>
            <a:pPr>
              <a:lnSpc>
                <a:spcPct val="150000"/>
              </a:lnSpc>
              <a:buFont typeface="Wingdings" panose="05000000000000000000" pitchFamily="2" charset="2"/>
              <a:buChar char="ü"/>
            </a:pPr>
            <a:r>
              <a:rPr lang="en-NZ" sz="1600" dirty="0"/>
              <a:t>MBIE/Scam Watch </a:t>
            </a:r>
            <a:r>
              <a:rPr lang="en-NZ" sz="1600" dirty="0">
                <a:hlinkClick r:id="rId3"/>
              </a:rPr>
              <a:t>www.scamwatch.govt.nz</a:t>
            </a:r>
            <a:endParaRPr lang="en-NZ" sz="1600" dirty="0"/>
          </a:p>
          <a:p>
            <a:pPr>
              <a:lnSpc>
                <a:spcPct val="150000"/>
              </a:lnSpc>
              <a:buFont typeface="Wingdings" panose="05000000000000000000" pitchFamily="2" charset="2"/>
              <a:buChar char="ü"/>
            </a:pPr>
            <a:r>
              <a:rPr lang="en-NZ" sz="1600" dirty="0"/>
              <a:t>The DIA </a:t>
            </a:r>
            <a:r>
              <a:rPr lang="en-NZ" sz="1600" u="sng" dirty="0">
                <a:hlinkClick r:id="rId4"/>
              </a:rPr>
              <a:t>www.dia.govt.nz</a:t>
            </a:r>
            <a:r>
              <a:rPr lang="en-NZ" sz="1600" dirty="0"/>
              <a:t> </a:t>
            </a:r>
          </a:p>
          <a:p>
            <a:pPr>
              <a:lnSpc>
                <a:spcPct val="150000"/>
              </a:lnSpc>
              <a:buFont typeface="Wingdings" panose="05000000000000000000" pitchFamily="2" charset="2"/>
              <a:buChar char="ü"/>
            </a:pPr>
            <a:r>
              <a:rPr lang="en-NZ" sz="1600" dirty="0"/>
              <a:t>NetSafe </a:t>
            </a:r>
            <a:r>
              <a:rPr lang="en-NZ" sz="1600" u="sng" dirty="0">
                <a:hlinkClick r:id="rId5"/>
              </a:rPr>
              <a:t>www.netsafe.org.nz</a:t>
            </a:r>
            <a:endParaRPr lang="en-NZ" sz="1600" u="sng" dirty="0"/>
          </a:p>
          <a:p>
            <a:pPr>
              <a:lnSpc>
                <a:spcPct val="150000"/>
              </a:lnSpc>
              <a:buFont typeface="Wingdings" panose="05000000000000000000" pitchFamily="2" charset="2"/>
              <a:buChar char="ü"/>
            </a:pPr>
            <a:r>
              <a:rPr lang="en-NZ" sz="1600" dirty="0"/>
              <a:t>Financial Service Providers Register </a:t>
            </a:r>
            <a:r>
              <a:rPr lang="en-NZ" sz="1600" u="sng" dirty="0">
                <a:hlinkClick r:id="rId6" invalidUrl="https://www.fma.govt.nz/help-me-invest/risks-involved-in-investing/being-alertto- scams/checking-the-financial-service-providers-register/"/>
              </a:rPr>
              <a:t>https://www.fma.govt.nz/help-me-invest/risks-involved-in-investing/being-alertto- </a:t>
            </a:r>
            <a:r>
              <a:rPr lang="en-NZ" sz="1600" dirty="0">
                <a:hlinkClick r:id="rId6" invalidUrl="https://www.fma.govt.nz/help-me-invest/risks-involved-in-investing/being-alertto- scams/checking-the-financial-service-providers-register/"/>
              </a:rPr>
              <a:t>scams/checking-the-financial-service-providers-register/</a:t>
            </a:r>
            <a:r>
              <a:rPr lang="en-NZ" sz="1600" dirty="0"/>
              <a:t> </a:t>
            </a:r>
          </a:p>
          <a:p>
            <a:pPr>
              <a:lnSpc>
                <a:spcPct val="150000"/>
              </a:lnSpc>
              <a:buFont typeface="Wingdings" panose="05000000000000000000" pitchFamily="2" charset="2"/>
              <a:buChar char="ü"/>
            </a:pPr>
            <a:r>
              <a:rPr lang="en-NZ" sz="1600" dirty="0"/>
              <a:t>Banking Ombudsman Scheme </a:t>
            </a:r>
            <a:r>
              <a:rPr lang="en-NZ" sz="1600" dirty="0">
                <a:hlinkClick r:id="rId7"/>
              </a:rPr>
              <a:t>https://bankomb.org.nz/news-and-publications/quick-guides/item/financial-abuse-of-the-elderly</a:t>
            </a:r>
            <a:endParaRPr lang="en-NZ" sz="1600" dirty="0"/>
          </a:p>
          <a:p>
            <a:pPr>
              <a:lnSpc>
                <a:spcPct val="150000"/>
              </a:lnSpc>
            </a:pPr>
            <a:endParaRPr lang="en-NZ" sz="1600" dirty="0"/>
          </a:p>
          <a:p>
            <a:pPr>
              <a:lnSpc>
                <a:spcPct val="150000"/>
              </a:lnSpc>
            </a:pPr>
            <a:endParaRPr lang="en-NZ" sz="1600" dirty="0"/>
          </a:p>
        </p:txBody>
      </p:sp>
    </p:spTree>
    <p:extLst>
      <p:ext uri="{BB962C8B-B14F-4D97-AF65-F5344CB8AC3E}">
        <p14:creationId xmlns:p14="http://schemas.microsoft.com/office/powerpoint/2010/main" val="1601804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9408253" cy="944562"/>
          </a:xfrm>
        </p:spPr>
        <p:txBody>
          <a:bodyPr>
            <a:noAutofit/>
          </a:bodyPr>
          <a:lstStyle/>
          <a:p>
            <a:r>
              <a:rPr lang="en-NZ" sz="3600" b="1" dirty="0">
                <a:latin typeface="+mn-lt"/>
              </a:rPr>
              <a:t>What we do at the Commission      </a:t>
            </a:r>
            <a:r>
              <a:rPr lang="en-NZ" sz="2800" b="1" dirty="0">
                <a:solidFill>
                  <a:schemeClr val="tx1"/>
                </a:solidFill>
                <a:latin typeface="+mn-lt"/>
              </a:rPr>
              <a:t>cffc.org.nz</a:t>
            </a:r>
          </a:p>
        </p:txBody>
      </p:sp>
      <p:sp>
        <p:nvSpPr>
          <p:cNvPr id="3" name="Content Placeholder 2"/>
          <p:cNvSpPr>
            <a:spLocks noGrp="1"/>
          </p:cNvSpPr>
          <p:nvPr>
            <p:ph idx="1"/>
          </p:nvPr>
        </p:nvSpPr>
        <p:spPr>
          <a:xfrm>
            <a:off x="382747" y="1357397"/>
            <a:ext cx="6172200" cy="3143250"/>
          </a:xfrm>
        </p:spPr>
        <p:txBody>
          <a:bodyPr>
            <a:noAutofit/>
          </a:bodyPr>
          <a:lstStyle/>
          <a:p>
            <a:r>
              <a:rPr lang="en-NZ" sz="2000" dirty="0"/>
              <a:t>Capability Programme</a:t>
            </a:r>
          </a:p>
          <a:p>
            <a:pPr lvl="1"/>
            <a:r>
              <a:rPr lang="en-NZ" sz="2000" dirty="0"/>
              <a:t>Schools</a:t>
            </a:r>
          </a:p>
          <a:p>
            <a:pPr lvl="1"/>
            <a:r>
              <a:rPr lang="en-NZ" sz="2000" dirty="0"/>
              <a:t>Maori and Pacifica</a:t>
            </a:r>
          </a:p>
          <a:p>
            <a:pPr lvl="1"/>
            <a:r>
              <a:rPr lang="en-NZ" sz="2000" dirty="0"/>
              <a:t>Employers</a:t>
            </a:r>
          </a:p>
          <a:p>
            <a:pPr lvl="1"/>
            <a:r>
              <a:rPr lang="en-NZ" sz="2000" dirty="0"/>
              <a:t>50plus</a:t>
            </a:r>
          </a:p>
          <a:p>
            <a:r>
              <a:rPr lang="en-NZ" sz="2000" dirty="0"/>
              <a:t>Retirement Income Policy Review</a:t>
            </a:r>
          </a:p>
          <a:p>
            <a:r>
              <a:rPr lang="en-NZ" sz="2000" dirty="0"/>
              <a:t>Retirement Villages</a:t>
            </a:r>
          </a:p>
          <a:p>
            <a:r>
              <a:rPr lang="en-NZ" sz="2000" dirty="0"/>
              <a:t>Sorted and Digital resources</a:t>
            </a:r>
          </a:p>
          <a:p>
            <a:pPr lvl="1"/>
            <a:r>
              <a:rPr lang="en-NZ" sz="2000" dirty="0"/>
              <a:t>Media and Stories</a:t>
            </a:r>
          </a:p>
          <a:p>
            <a:pPr lvl="1"/>
            <a:r>
              <a:rPr lang="en-NZ" sz="2000" dirty="0"/>
              <a:t>Policy and Review</a:t>
            </a:r>
          </a:p>
          <a:p>
            <a:pPr lvl="1"/>
            <a:r>
              <a:rPr lang="en-NZ" sz="2000" dirty="0"/>
              <a:t>Money Week</a:t>
            </a:r>
          </a:p>
          <a:p>
            <a:endParaRPr lang="en-NZ" sz="2400" dirty="0"/>
          </a:p>
          <a:p>
            <a:endParaRPr lang="en-NZ" sz="2400" dirty="0"/>
          </a:p>
        </p:txBody>
      </p:sp>
      <p:sp>
        <p:nvSpPr>
          <p:cNvPr id="4" name="Slide Number Placeholder 3"/>
          <p:cNvSpPr>
            <a:spLocks noGrp="1"/>
          </p:cNvSpPr>
          <p:nvPr>
            <p:ph type="sldNum" sz="quarter" idx="12"/>
          </p:nvPr>
        </p:nvSpPr>
        <p:spPr/>
        <p:txBody>
          <a:bodyPr/>
          <a:lstStyle/>
          <a:p>
            <a:fld id="{BB828475-6E6F-4DA3-91ED-4EBA2368587D}" type="slidenum">
              <a:rPr lang="en-US" smtClean="0"/>
              <a:pPr/>
              <a:t>2</a:t>
            </a:fld>
            <a:endParaRPr lang="en-US" dirty="0"/>
          </a:p>
        </p:txBody>
      </p:sp>
      <p:pic>
        <p:nvPicPr>
          <p:cNvPr id="5" name="Picture 4">
            <a:extLst>
              <a:ext uri="{FF2B5EF4-FFF2-40B4-BE49-F238E27FC236}">
                <a16:creationId xmlns:a16="http://schemas.microsoft.com/office/drawing/2014/main" xmlns="" id="{DAE998A8-47F7-400C-9E74-3A8CDA3A9B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1325" y="3578469"/>
            <a:ext cx="3284532" cy="2380015"/>
          </a:xfrm>
          <a:prstGeom prst="rect">
            <a:avLst/>
          </a:prstGeom>
        </p:spPr>
      </p:pic>
    </p:spTree>
    <p:extLst>
      <p:ext uri="{BB962C8B-B14F-4D97-AF65-F5344CB8AC3E}">
        <p14:creationId xmlns:p14="http://schemas.microsoft.com/office/powerpoint/2010/main" val="1671618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b="1" dirty="0">
                <a:latin typeface="+mn-lt"/>
              </a:rPr>
              <a:t>Segmentation – Financial capability</a:t>
            </a:r>
            <a:endParaRPr lang="en-NZ" sz="2400" b="1" dirty="0">
              <a:latin typeface="+mn-lt"/>
            </a:endParaRPr>
          </a:p>
        </p:txBody>
      </p:sp>
      <p:sp>
        <p:nvSpPr>
          <p:cNvPr id="3" name="Content Placeholder 2"/>
          <p:cNvSpPr>
            <a:spLocks noGrp="1"/>
          </p:cNvSpPr>
          <p:nvPr>
            <p:ph idx="1"/>
          </p:nvPr>
        </p:nvSpPr>
        <p:spPr>
          <a:xfrm>
            <a:off x="369496" y="1631606"/>
            <a:ext cx="8489278" cy="3722910"/>
          </a:xfrm>
        </p:spPr>
        <p:txBody>
          <a:bodyPr>
            <a:noAutofit/>
          </a:bodyPr>
          <a:lstStyle/>
          <a:p>
            <a:pPr marL="342900" lvl="1" indent="0">
              <a:buNone/>
            </a:pPr>
            <a:endParaRPr lang="en-NZ" sz="2200" dirty="0"/>
          </a:p>
          <a:p>
            <a:pPr marL="342900" lvl="1" indent="0">
              <a:buNone/>
            </a:pPr>
            <a:endParaRPr lang="en-NZ" sz="2200" dirty="0"/>
          </a:p>
          <a:p>
            <a:pPr marL="0" indent="0">
              <a:buNone/>
            </a:pPr>
            <a:endParaRPr lang="en-NZ" sz="2200" dirty="0"/>
          </a:p>
        </p:txBody>
      </p:sp>
      <p:sp>
        <p:nvSpPr>
          <p:cNvPr id="4" name="Slide Number Placeholder 3"/>
          <p:cNvSpPr>
            <a:spLocks noGrp="1"/>
          </p:cNvSpPr>
          <p:nvPr>
            <p:ph type="sldNum" sz="quarter" idx="12"/>
          </p:nvPr>
        </p:nvSpPr>
        <p:spPr/>
        <p:txBody>
          <a:bodyPr/>
          <a:lstStyle/>
          <a:p>
            <a:fld id="{BB828475-6E6F-4DA3-91ED-4EBA2368587D}" type="slidenum">
              <a:rPr lang="en-US" smtClean="0"/>
              <a:pPr/>
              <a:t>3</a:t>
            </a:fld>
            <a:endParaRPr lang="en-US" dirty="0"/>
          </a:p>
        </p:txBody>
      </p:sp>
      <p:pic>
        <p:nvPicPr>
          <p:cNvPr id="6" name="Picture 5">
            <a:extLst>
              <a:ext uri="{FF2B5EF4-FFF2-40B4-BE49-F238E27FC236}">
                <a16:creationId xmlns:a16="http://schemas.microsoft.com/office/drawing/2014/main" xmlns="" id="{7B83FEE2-3CCB-4CAC-8479-DA6E922425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514" y="422031"/>
            <a:ext cx="8164286" cy="5241652"/>
          </a:xfrm>
          <a:prstGeom prst="rect">
            <a:avLst/>
          </a:prstGeom>
        </p:spPr>
      </p:pic>
    </p:spTree>
    <p:extLst>
      <p:ext uri="{BB962C8B-B14F-4D97-AF65-F5344CB8AC3E}">
        <p14:creationId xmlns:p14="http://schemas.microsoft.com/office/powerpoint/2010/main" val="78867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dirty="0">
                <a:latin typeface="+mn-lt"/>
              </a:rPr>
              <a:t>Snapshot of Retirement Trends</a:t>
            </a:r>
          </a:p>
        </p:txBody>
      </p:sp>
      <p:sp>
        <p:nvSpPr>
          <p:cNvPr id="3" name="Content Placeholder 2"/>
          <p:cNvSpPr>
            <a:spLocks noGrp="1"/>
          </p:cNvSpPr>
          <p:nvPr>
            <p:ph idx="1"/>
          </p:nvPr>
        </p:nvSpPr>
        <p:spPr>
          <a:xfrm>
            <a:off x="369496" y="1474237"/>
            <a:ext cx="8489278" cy="3829777"/>
          </a:xfrm>
        </p:spPr>
        <p:txBody>
          <a:bodyPr>
            <a:noAutofit/>
          </a:bodyPr>
          <a:lstStyle/>
          <a:p>
            <a:r>
              <a:rPr lang="en-NZ" sz="2400" dirty="0"/>
              <a:t>Life expectancy is increasing:</a:t>
            </a:r>
          </a:p>
          <a:p>
            <a:pPr lvl="1"/>
            <a:r>
              <a:rPr lang="en-NZ" sz="2000" dirty="0"/>
              <a:t>Today: 83 years Female (1970: 80)   /    79.5 Male</a:t>
            </a:r>
          </a:p>
          <a:p>
            <a:pPr lvl="1"/>
            <a:r>
              <a:rPr lang="en-NZ" sz="2000" dirty="0"/>
              <a:t>700,000 people over 65 today. Forecast 1.5m in 2050</a:t>
            </a:r>
          </a:p>
          <a:p>
            <a:pPr lvl="1"/>
            <a:r>
              <a:rPr lang="en-NZ" sz="2000" b="1" dirty="0">
                <a:solidFill>
                  <a:srgbClr val="00B050"/>
                </a:solidFill>
              </a:rPr>
              <a:t>43% of the 65-69 cohort are working full or part-time</a:t>
            </a:r>
            <a:r>
              <a:rPr lang="en-NZ" sz="2000" dirty="0"/>
              <a:t>. </a:t>
            </a:r>
          </a:p>
          <a:p>
            <a:pPr lvl="1"/>
            <a:r>
              <a:rPr lang="en-NZ" sz="2000" dirty="0"/>
              <a:t>Around 25% do so because they have to.</a:t>
            </a:r>
          </a:p>
          <a:p>
            <a:pPr lvl="1"/>
            <a:r>
              <a:rPr lang="en-NZ" sz="2000" dirty="0"/>
              <a:t>Labour force aged 65+ will increase (130,000 – 2012) to 370,000 in 2036 and 460,000 in 2061</a:t>
            </a:r>
          </a:p>
          <a:p>
            <a:pPr lvl="1"/>
            <a:r>
              <a:rPr lang="en-NZ" sz="2000" b="1" dirty="0">
                <a:solidFill>
                  <a:srgbClr val="00B050"/>
                </a:solidFill>
              </a:rPr>
              <a:t>Over 60% of those over 65 rely on NZ Super for 80% to 100% of their income </a:t>
            </a:r>
            <a:r>
              <a:rPr lang="en-NZ" sz="2000" dirty="0"/>
              <a:t>– (MSD 2014)</a:t>
            </a:r>
          </a:p>
          <a:p>
            <a:pPr lvl="1"/>
            <a:r>
              <a:rPr lang="en-NZ" sz="2000" dirty="0"/>
              <a:t>Around 750,000 NZ Super recipients today. Around 1.2m by 2033</a:t>
            </a:r>
          </a:p>
          <a:p>
            <a:pPr lvl="1"/>
            <a:r>
              <a:rPr lang="en-NZ" sz="2000" dirty="0"/>
              <a:t>Declining home ownership. Around 67% 20-49 year olds do not own their usual residence.</a:t>
            </a:r>
          </a:p>
          <a:p>
            <a:pPr lvl="1">
              <a:buFont typeface="Courier New" panose="02070309020205020404" pitchFamily="49" charset="0"/>
              <a:buChar char="o"/>
            </a:pPr>
            <a:endParaRPr lang="en-NZ" sz="2000" dirty="0"/>
          </a:p>
          <a:p>
            <a:pPr lvl="1">
              <a:buFont typeface="Courier New" panose="02070309020205020404" pitchFamily="49" charset="0"/>
              <a:buChar char="o"/>
            </a:pPr>
            <a:endParaRPr lang="en-NZ" sz="2400" dirty="0"/>
          </a:p>
          <a:p>
            <a:pPr lvl="1">
              <a:buFont typeface="Courier New" panose="02070309020205020404" pitchFamily="49" charset="0"/>
              <a:buChar char="o"/>
            </a:pPr>
            <a:endParaRPr lang="en-NZ" sz="2400" dirty="0"/>
          </a:p>
          <a:p>
            <a:pPr marL="342900" lvl="1" indent="0">
              <a:buNone/>
            </a:pPr>
            <a:endParaRPr lang="en-NZ" sz="2200" dirty="0"/>
          </a:p>
          <a:p>
            <a:pPr marL="342900" lvl="1" indent="0">
              <a:buNone/>
            </a:pPr>
            <a:endParaRPr lang="en-NZ" sz="2200" dirty="0"/>
          </a:p>
          <a:p>
            <a:pPr marL="0" indent="0">
              <a:buNone/>
            </a:pPr>
            <a:endParaRPr lang="en-NZ" sz="2200" dirty="0"/>
          </a:p>
        </p:txBody>
      </p:sp>
      <p:sp>
        <p:nvSpPr>
          <p:cNvPr id="4" name="Slide Number Placeholder 3"/>
          <p:cNvSpPr>
            <a:spLocks noGrp="1"/>
          </p:cNvSpPr>
          <p:nvPr>
            <p:ph type="sldNum" sz="quarter" idx="12"/>
          </p:nvPr>
        </p:nvSpPr>
        <p:spPr/>
        <p:txBody>
          <a:bodyPr/>
          <a:lstStyle/>
          <a:p>
            <a:fld id="{BB828475-6E6F-4DA3-91ED-4EBA2368587D}" type="slidenum">
              <a:rPr lang="en-US" smtClean="0"/>
              <a:pPr/>
              <a:t>4</a:t>
            </a:fld>
            <a:endParaRPr lang="en-US" dirty="0"/>
          </a:p>
        </p:txBody>
      </p:sp>
    </p:spTree>
    <p:extLst>
      <p:ext uri="{BB962C8B-B14F-4D97-AF65-F5344CB8AC3E}">
        <p14:creationId xmlns:p14="http://schemas.microsoft.com/office/powerpoint/2010/main" val="736760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b="1" dirty="0">
                <a:latin typeface="+mn-lt"/>
              </a:rPr>
              <a:t>Snapshot of </a:t>
            </a:r>
            <a:r>
              <a:rPr lang="en-NZ" sz="3600" b="1" dirty="0">
                <a:latin typeface="+mn-lt"/>
              </a:rPr>
              <a:t>Retirement</a:t>
            </a:r>
            <a:r>
              <a:rPr lang="en-NZ" sz="3200" b="1" dirty="0">
                <a:latin typeface="+mn-lt"/>
              </a:rPr>
              <a:t> Trends</a:t>
            </a:r>
          </a:p>
        </p:txBody>
      </p:sp>
      <p:sp>
        <p:nvSpPr>
          <p:cNvPr id="3" name="Content Placeholder 2"/>
          <p:cNvSpPr>
            <a:spLocks noGrp="1"/>
          </p:cNvSpPr>
          <p:nvPr>
            <p:ph idx="1"/>
          </p:nvPr>
        </p:nvSpPr>
        <p:spPr>
          <a:xfrm>
            <a:off x="369496" y="1011115"/>
            <a:ext cx="8489278" cy="4292899"/>
          </a:xfrm>
        </p:spPr>
        <p:txBody>
          <a:bodyPr>
            <a:noAutofit/>
          </a:bodyPr>
          <a:lstStyle/>
          <a:p>
            <a:pPr marL="0" indent="0">
              <a:buNone/>
            </a:pPr>
            <a:endParaRPr lang="en-NZ" sz="2000" dirty="0"/>
          </a:p>
          <a:p>
            <a:r>
              <a:rPr lang="en-NZ" sz="2000" dirty="0"/>
              <a:t>Estimated by 2050:  100% increase; 60,000 – 80,000 people living in retirement villages</a:t>
            </a:r>
          </a:p>
          <a:p>
            <a:r>
              <a:rPr lang="en-NZ" sz="2000" dirty="0"/>
              <a:t>12.5% of people over 75 years currently live in Retirement Villages ( RVs are not rest homes!)</a:t>
            </a:r>
          </a:p>
          <a:p>
            <a:r>
              <a:rPr lang="en-NZ" sz="2000" b="1" dirty="0">
                <a:solidFill>
                  <a:srgbClr val="00B050"/>
                </a:solidFill>
              </a:rPr>
              <a:t>Estimated 20% growth  between 2025-30 in number needing residential care,  we need at least 58000 more residential care beds by 2030</a:t>
            </a:r>
          </a:p>
          <a:p>
            <a:r>
              <a:rPr lang="en-NZ" sz="2000" dirty="0"/>
              <a:t>50,000 dementia sufferers today – will triple by 2050</a:t>
            </a:r>
          </a:p>
          <a:p>
            <a:r>
              <a:rPr lang="en-NZ" sz="2000" dirty="0"/>
              <a:t>Average tenure of needs-assessed rest home care residents is 18-24 months. </a:t>
            </a:r>
          </a:p>
          <a:p>
            <a:r>
              <a:rPr lang="en-NZ" sz="2000" b="1" dirty="0">
                <a:solidFill>
                  <a:srgbClr val="00B050"/>
                </a:solidFill>
              </a:rPr>
              <a:t>Residential care subsidy eligibility thresholds mean most home-owners may need to asset strip to pay for their care.</a:t>
            </a:r>
          </a:p>
          <a:p>
            <a:pPr marL="228600" lvl="1">
              <a:spcBef>
                <a:spcPts val="1000"/>
              </a:spcBef>
            </a:pPr>
            <a:r>
              <a:rPr lang="en-NZ" sz="2000" dirty="0"/>
              <a:t>75% of elder abuse cases involve family members (Age Concern – Elder Abuse Awareness)</a:t>
            </a:r>
          </a:p>
          <a:p>
            <a:endParaRPr lang="en-NZ" sz="2000" dirty="0"/>
          </a:p>
          <a:p>
            <a:pPr marL="342900" lvl="1" indent="0">
              <a:buNone/>
            </a:pPr>
            <a:endParaRPr lang="en-NZ" sz="2200" dirty="0"/>
          </a:p>
          <a:p>
            <a:pPr marL="342900" lvl="1" indent="0">
              <a:buNone/>
            </a:pPr>
            <a:endParaRPr lang="en-NZ" sz="2200" dirty="0"/>
          </a:p>
          <a:p>
            <a:pPr marL="0" indent="0">
              <a:buNone/>
            </a:pPr>
            <a:endParaRPr lang="en-NZ" sz="2200" dirty="0"/>
          </a:p>
        </p:txBody>
      </p:sp>
      <p:sp>
        <p:nvSpPr>
          <p:cNvPr id="4" name="Slide Number Placeholder 3"/>
          <p:cNvSpPr>
            <a:spLocks noGrp="1"/>
          </p:cNvSpPr>
          <p:nvPr>
            <p:ph type="sldNum" sz="quarter" idx="12"/>
          </p:nvPr>
        </p:nvSpPr>
        <p:spPr/>
        <p:txBody>
          <a:bodyPr/>
          <a:lstStyle/>
          <a:p>
            <a:fld id="{BB828475-6E6F-4DA3-91ED-4EBA2368587D}" type="slidenum">
              <a:rPr lang="en-US" smtClean="0"/>
              <a:pPr/>
              <a:t>5</a:t>
            </a:fld>
            <a:endParaRPr lang="en-US" dirty="0"/>
          </a:p>
        </p:txBody>
      </p:sp>
    </p:spTree>
    <p:extLst>
      <p:ext uri="{BB962C8B-B14F-4D97-AF65-F5344CB8AC3E}">
        <p14:creationId xmlns:p14="http://schemas.microsoft.com/office/powerpoint/2010/main" val="595044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b="1" dirty="0">
                <a:latin typeface="+mn-lt"/>
              </a:rPr>
              <a:t>Trends </a:t>
            </a:r>
            <a:r>
              <a:rPr lang="mr-IN" sz="3600" b="1" dirty="0">
                <a:latin typeface="+mn-lt"/>
              </a:rPr>
              <a:t>–</a:t>
            </a:r>
            <a:r>
              <a:rPr lang="en-NZ" sz="3600" b="1" dirty="0">
                <a:latin typeface="+mn-lt"/>
              </a:rPr>
              <a:t> What it all means</a:t>
            </a:r>
            <a:r>
              <a:rPr lang="mr-IN" sz="3600" b="1" dirty="0">
                <a:latin typeface="+mn-lt"/>
              </a:rPr>
              <a:t>…</a:t>
            </a:r>
            <a:endParaRPr lang="en-NZ" sz="3600" b="1" dirty="0">
              <a:latin typeface="+mn-lt"/>
            </a:endParaRPr>
          </a:p>
        </p:txBody>
      </p:sp>
      <p:sp>
        <p:nvSpPr>
          <p:cNvPr id="3" name="Content Placeholder 2"/>
          <p:cNvSpPr>
            <a:spLocks noGrp="1"/>
          </p:cNvSpPr>
          <p:nvPr>
            <p:ph idx="1"/>
          </p:nvPr>
        </p:nvSpPr>
        <p:spPr>
          <a:xfrm>
            <a:off x="371380" y="1390952"/>
            <a:ext cx="7840635" cy="4431007"/>
          </a:xfrm>
        </p:spPr>
        <p:txBody>
          <a:bodyPr>
            <a:noAutofit/>
          </a:bodyPr>
          <a:lstStyle/>
          <a:p>
            <a:r>
              <a:rPr lang="en-NZ" sz="2400" dirty="0"/>
              <a:t>We are living longer, in good health or in bad</a:t>
            </a:r>
          </a:p>
          <a:p>
            <a:r>
              <a:rPr lang="en-NZ" sz="2400" dirty="0"/>
              <a:t>We are most likely going to be working longer</a:t>
            </a:r>
          </a:p>
          <a:p>
            <a:r>
              <a:rPr lang="en-NZ" sz="2400" b="1" dirty="0">
                <a:solidFill>
                  <a:srgbClr val="00B050"/>
                </a:solidFill>
              </a:rPr>
              <a:t>We need our income to live as long as we do</a:t>
            </a:r>
          </a:p>
          <a:p>
            <a:r>
              <a:rPr lang="en-NZ" sz="2400" dirty="0"/>
              <a:t>We should understand words like ‘Decumulation’</a:t>
            </a:r>
          </a:p>
          <a:p>
            <a:r>
              <a:rPr lang="en-NZ" sz="2400" dirty="0"/>
              <a:t>Know how and where to get advice and information</a:t>
            </a:r>
          </a:p>
          <a:p>
            <a:r>
              <a:rPr lang="en-NZ" sz="2400" dirty="0"/>
              <a:t>Build a plan, know what it should have in it</a:t>
            </a:r>
          </a:p>
          <a:p>
            <a:r>
              <a:rPr lang="en-NZ" sz="2400" b="1" dirty="0">
                <a:solidFill>
                  <a:srgbClr val="00B050"/>
                </a:solidFill>
              </a:rPr>
              <a:t>No ‘one size fits all’ answer</a:t>
            </a:r>
          </a:p>
          <a:p>
            <a:endParaRPr lang="en-NZ" sz="2400" dirty="0"/>
          </a:p>
        </p:txBody>
      </p:sp>
      <p:sp>
        <p:nvSpPr>
          <p:cNvPr id="4" name="Slide Number Placeholder 3"/>
          <p:cNvSpPr>
            <a:spLocks noGrp="1"/>
          </p:cNvSpPr>
          <p:nvPr>
            <p:ph type="sldNum" sz="quarter" idx="12"/>
          </p:nvPr>
        </p:nvSpPr>
        <p:spPr/>
        <p:txBody>
          <a:bodyPr/>
          <a:lstStyle/>
          <a:p>
            <a:fld id="{BB828475-6E6F-4DA3-91ED-4EBA2368587D}" type="slidenum">
              <a:rPr lang="en-US" smtClean="0"/>
              <a:pPr/>
              <a:t>6</a:t>
            </a:fld>
            <a:endParaRPr lang="en-US" dirty="0"/>
          </a:p>
        </p:txBody>
      </p:sp>
      <p:pic>
        <p:nvPicPr>
          <p:cNvPr id="5" name="Picture 4">
            <a:extLst>
              <a:ext uri="{FF2B5EF4-FFF2-40B4-BE49-F238E27FC236}">
                <a16:creationId xmlns:a16="http://schemas.microsoft.com/office/drawing/2014/main" xmlns="" id="{12E88EDC-256F-46FA-A74B-19419299C1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83" r="14950"/>
          <a:stretch/>
        </p:blipFill>
        <p:spPr>
          <a:xfrm>
            <a:off x="6343650" y="3789485"/>
            <a:ext cx="1868365" cy="2407383"/>
          </a:xfrm>
          <a:prstGeom prst="rect">
            <a:avLst/>
          </a:prstGeom>
        </p:spPr>
      </p:pic>
    </p:spTree>
    <p:extLst>
      <p:ext uri="{BB962C8B-B14F-4D97-AF65-F5344CB8AC3E}">
        <p14:creationId xmlns:p14="http://schemas.microsoft.com/office/powerpoint/2010/main" val="697056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3600" b="1" dirty="0">
                <a:latin typeface="+mn-lt"/>
              </a:rPr>
              <a:t>Trends </a:t>
            </a:r>
            <a:r>
              <a:rPr lang="mr-IN" sz="3600" b="1" dirty="0">
                <a:latin typeface="+mn-lt"/>
              </a:rPr>
              <a:t>–</a:t>
            </a:r>
            <a:r>
              <a:rPr lang="en-NZ" sz="3600" b="1" dirty="0">
                <a:latin typeface="+mn-lt"/>
              </a:rPr>
              <a:t> What it all means</a:t>
            </a:r>
            <a:r>
              <a:rPr lang="mr-IN" sz="3600" b="1" dirty="0">
                <a:latin typeface="+mn-lt"/>
              </a:rPr>
              <a:t>…</a:t>
            </a:r>
            <a:endParaRPr lang="en-NZ" sz="3600" b="1" dirty="0">
              <a:latin typeface="+mn-lt"/>
            </a:endParaRPr>
          </a:p>
        </p:txBody>
      </p:sp>
      <p:sp>
        <p:nvSpPr>
          <p:cNvPr id="3" name="Content Placeholder 2"/>
          <p:cNvSpPr>
            <a:spLocks noGrp="1"/>
          </p:cNvSpPr>
          <p:nvPr>
            <p:ph idx="1"/>
          </p:nvPr>
        </p:nvSpPr>
        <p:spPr>
          <a:xfrm>
            <a:off x="371380" y="1390952"/>
            <a:ext cx="7430381" cy="4431007"/>
          </a:xfrm>
        </p:spPr>
        <p:txBody>
          <a:bodyPr>
            <a:noAutofit/>
          </a:bodyPr>
          <a:lstStyle/>
          <a:p>
            <a:r>
              <a:rPr lang="en-NZ" sz="2400" dirty="0"/>
              <a:t>Spending varies in retirement. Spending is not in a straight line through the three stages of retirement </a:t>
            </a:r>
          </a:p>
          <a:p>
            <a:pPr marL="0" indent="0">
              <a:buNone/>
            </a:pPr>
            <a:endParaRPr lang="en-NZ" sz="2400" dirty="0"/>
          </a:p>
        </p:txBody>
      </p:sp>
      <p:sp>
        <p:nvSpPr>
          <p:cNvPr id="4" name="Slide Number Placeholder 3"/>
          <p:cNvSpPr>
            <a:spLocks noGrp="1"/>
          </p:cNvSpPr>
          <p:nvPr>
            <p:ph type="sldNum" sz="quarter" idx="12"/>
          </p:nvPr>
        </p:nvSpPr>
        <p:spPr/>
        <p:txBody>
          <a:bodyPr/>
          <a:lstStyle/>
          <a:p>
            <a:fld id="{BB828475-6E6F-4DA3-91ED-4EBA2368587D}" type="slidenum">
              <a:rPr lang="en-US" smtClean="0"/>
              <a:pPr/>
              <a:t>7</a:t>
            </a:fld>
            <a:endParaRPr lang="en-US" dirty="0"/>
          </a:p>
        </p:txBody>
      </p:sp>
      <p:pic>
        <p:nvPicPr>
          <p:cNvPr id="1026" name="Picture 2" descr="Retirement Expenditure Graph">
            <a:extLst>
              <a:ext uri="{FF2B5EF4-FFF2-40B4-BE49-F238E27FC236}">
                <a16:creationId xmlns:a16="http://schemas.microsoft.com/office/drawing/2014/main" xmlns="" id="{6B008F34-127A-4DBB-86F1-49A1B0B3D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2370260"/>
            <a:ext cx="6658761" cy="374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010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9827703" cy="944562"/>
          </a:xfrm>
        </p:spPr>
        <p:txBody>
          <a:bodyPr>
            <a:noAutofit/>
          </a:bodyPr>
          <a:lstStyle/>
          <a:p>
            <a:r>
              <a:rPr lang="en-NZ" sz="3600" b="1" dirty="0">
                <a:latin typeface="+mn-lt"/>
              </a:rPr>
              <a:t>What are your income options from 65?</a:t>
            </a:r>
          </a:p>
        </p:txBody>
      </p:sp>
      <p:sp>
        <p:nvSpPr>
          <p:cNvPr id="3" name="Slide Number Placeholder 2"/>
          <p:cNvSpPr>
            <a:spLocks noGrp="1"/>
          </p:cNvSpPr>
          <p:nvPr>
            <p:ph type="sldNum" sz="quarter" idx="12"/>
          </p:nvPr>
        </p:nvSpPr>
        <p:spPr/>
        <p:txBody>
          <a:bodyPr/>
          <a:lstStyle/>
          <a:p>
            <a:fld id="{BB828475-6E6F-4DA3-91ED-4EBA2368587D}" type="slidenum">
              <a:rPr lang="en-US" smtClean="0"/>
              <a:pPr/>
              <a:t>8</a:t>
            </a:fld>
            <a:endParaRPr lang="en-US" dirty="0"/>
          </a:p>
        </p:txBody>
      </p:sp>
      <p:sp>
        <p:nvSpPr>
          <p:cNvPr id="4" name="Text Placeholder 3"/>
          <p:cNvSpPr>
            <a:spLocks noGrp="1"/>
          </p:cNvSpPr>
          <p:nvPr>
            <p:ph type="body" sz="half" idx="2"/>
          </p:nvPr>
        </p:nvSpPr>
        <p:spPr>
          <a:xfrm>
            <a:off x="384987" y="1387855"/>
            <a:ext cx="7735555" cy="4857748"/>
          </a:xfrm>
        </p:spPr>
        <p:txBody>
          <a:bodyPr>
            <a:noAutofit/>
          </a:bodyPr>
          <a:lstStyle/>
          <a:p>
            <a:pPr marL="257175" indent="-257175">
              <a:buFont typeface="Arial" panose="020B0604020202020204" pitchFamily="34" charset="0"/>
              <a:buChar char="•"/>
            </a:pPr>
            <a:r>
              <a:rPr lang="en-NZ" sz="2200" dirty="0"/>
              <a:t>Salary or wages / Self-employment or business </a:t>
            </a:r>
          </a:p>
          <a:p>
            <a:pPr marL="257175" indent="-257175">
              <a:buFont typeface="Arial" panose="020B0604020202020204" pitchFamily="34" charset="0"/>
              <a:buChar char="•"/>
            </a:pPr>
            <a:r>
              <a:rPr lang="en-NZ" sz="2200" dirty="0"/>
              <a:t>National Super </a:t>
            </a:r>
          </a:p>
          <a:p>
            <a:pPr marL="257175" indent="-257175">
              <a:buFont typeface="Arial" panose="020B0604020202020204" pitchFamily="34" charset="0"/>
              <a:buChar char="•"/>
            </a:pPr>
            <a:r>
              <a:rPr lang="en-NZ" sz="2200" dirty="0"/>
              <a:t>Other Government benefits (housing subsidies etc ..)</a:t>
            </a:r>
          </a:p>
          <a:p>
            <a:pPr marL="257175" indent="-257175">
              <a:buFont typeface="Arial" panose="020B0604020202020204" pitchFamily="34" charset="0"/>
              <a:buChar char="•"/>
            </a:pPr>
            <a:r>
              <a:rPr lang="en-NZ" sz="2200" dirty="0"/>
              <a:t>Bank deposits</a:t>
            </a:r>
          </a:p>
          <a:p>
            <a:pPr marL="257175" indent="-257175">
              <a:buFont typeface="Arial" panose="020B0604020202020204" pitchFamily="34" charset="0"/>
              <a:buChar char="•"/>
            </a:pPr>
            <a:r>
              <a:rPr lang="en-NZ" sz="2200" dirty="0"/>
              <a:t>Rental income from property (boarders, tenants, Air BnB)</a:t>
            </a:r>
          </a:p>
          <a:p>
            <a:pPr marL="257175" indent="-257175">
              <a:buFont typeface="Arial" panose="020B0604020202020204" pitchFamily="34" charset="0"/>
              <a:buChar char="•"/>
            </a:pPr>
            <a:r>
              <a:rPr lang="en-NZ" sz="2200" dirty="0"/>
              <a:t>Indirect investments – managed funds, company super schemes, third party investments</a:t>
            </a:r>
          </a:p>
          <a:p>
            <a:pPr marL="257175" indent="-257175">
              <a:buFont typeface="Arial" panose="020B0604020202020204" pitchFamily="34" charset="0"/>
              <a:buChar char="•"/>
            </a:pPr>
            <a:r>
              <a:rPr lang="en-NZ" sz="2200" dirty="0"/>
              <a:t>Direct investments – shares, bonds, other investments </a:t>
            </a:r>
          </a:p>
          <a:p>
            <a:pPr marL="257175" indent="-257175">
              <a:buFont typeface="Arial" panose="020B0604020202020204" pitchFamily="34" charset="0"/>
              <a:buChar char="•"/>
            </a:pPr>
            <a:r>
              <a:rPr lang="en-NZ" sz="2200" dirty="0"/>
              <a:t>Your kids… yeah right </a:t>
            </a:r>
            <a:r>
              <a:rPr lang="en-NZ" sz="2200" dirty="0">
                <a:sym typeface="Wingdings" panose="05000000000000000000" pitchFamily="2" charset="2"/>
              </a:rPr>
              <a:t></a:t>
            </a:r>
          </a:p>
          <a:p>
            <a:pPr marL="257175" indent="-257175">
              <a:buFont typeface="Arial" panose="020B0604020202020204" pitchFamily="34" charset="0"/>
              <a:buChar char="•"/>
            </a:pPr>
            <a:r>
              <a:rPr lang="en-NZ" sz="2200" dirty="0"/>
              <a:t>High interest rate returns (20+%) like the 1986 levels are unlikely in near future</a:t>
            </a:r>
            <a:r>
              <a:rPr lang="mr-IN" sz="2200" dirty="0"/>
              <a:t>…</a:t>
            </a:r>
            <a:endParaRPr lang="en-NZ" sz="2200" dirty="0"/>
          </a:p>
          <a:p>
            <a:endParaRPr lang="en-NZ" sz="2200" dirty="0"/>
          </a:p>
          <a:p>
            <a:endParaRPr lang="en-NZ" sz="2200" dirty="0"/>
          </a:p>
          <a:p>
            <a:endParaRPr lang="en-NZ" sz="2200" dirty="0"/>
          </a:p>
        </p:txBody>
      </p:sp>
    </p:spTree>
    <p:extLst>
      <p:ext uri="{BB962C8B-B14F-4D97-AF65-F5344CB8AC3E}">
        <p14:creationId xmlns:p14="http://schemas.microsoft.com/office/powerpoint/2010/main" val="888384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9206917" cy="944562"/>
          </a:xfrm>
        </p:spPr>
        <p:txBody>
          <a:bodyPr>
            <a:noAutofit/>
          </a:bodyPr>
          <a:lstStyle/>
          <a:p>
            <a:r>
              <a:rPr lang="en-NZ" sz="3600" b="1" dirty="0">
                <a:latin typeface="+mn-lt"/>
              </a:rPr>
              <a:t>Decumulation?</a:t>
            </a:r>
          </a:p>
        </p:txBody>
      </p:sp>
      <p:sp>
        <p:nvSpPr>
          <p:cNvPr id="3" name="Slide Number Placeholder 2"/>
          <p:cNvSpPr>
            <a:spLocks noGrp="1"/>
          </p:cNvSpPr>
          <p:nvPr>
            <p:ph type="sldNum" sz="quarter" idx="12"/>
          </p:nvPr>
        </p:nvSpPr>
        <p:spPr/>
        <p:txBody>
          <a:bodyPr/>
          <a:lstStyle/>
          <a:p>
            <a:fld id="{BB828475-6E6F-4DA3-91ED-4EBA2368587D}" type="slidenum">
              <a:rPr lang="en-US" smtClean="0"/>
              <a:pPr/>
              <a:t>9</a:t>
            </a:fld>
            <a:endParaRPr lang="en-US" dirty="0"/>
          </a:p>
        </p:txBody>
      </p:sp>
      <p:sp>
        <p:nvSpPr>
          <p:cNvPr id="4" name="Text Placeholder 3"/>
          <p:cNvSpPr>
            <a:spLocks noGrp="1"/>
          </p:cNvSpPr>
          <p:nvPr>
            <p:ph type="body" sz="half" idx="2"/>
          </p:nvPr>
        </p:nvSpPr>
        <p:spPr>
          <a:xfrm>
            <a:off x="372382" y="1480133"/>
            <a:ext cx="7232964" cy="3645781"/>
          </a:xfrm>
        </p:spPr>
        <p:txBody>
          <a:bodyPr>
            <a:noAutofit/>
          </a:bodyPr>
          <a:lstStyle/>
          <a:p>
            <a:pPr marL="257175" indent="-257175">
              <a:buFont typeface="Arial" panose="020B0604020202020204" pitchFamily="34" charset="0"/>
              <a:buChar char="•"/>
            </a:pPr>
            <a:r>
              <a:rPr lang="en-NZ" sz="2200" dirty="0"/>
              <a:t>Capital drawdown of KiwiSaver</a:t>
            </a:r>
          </a:p>
          <a:p>
            <a:pPr marL="257175" indent="-257175">
              <a:buFont typeface="Arial" panose="020B0604020202020204" pitchFamily="34" charset="0"/>
              <a:buChar char="•"/>
            </a:pPr>
            <a:r>
              <a:rPr lang="en-NZ" sz="2200" dirty="0"/>
              <a:t>Capital drawdown of other investments like Bank TD, managed funds and direct investments</a:t>
            </a:r>
          </a:p>
          <a:p>
            <a:pPr marL="257175" indent="-257175">
              <a:buFont typeface="Arial" panose="020B0604020202020204" pitchFamily="34" charset="0"/>
              <a:buChar char="•"/>
            </a:pPr>
            <a:r>
              <a:rPr lang="en-NZ" sz="2200" dirty="0"/>
              <a:t>Shifting locations/‘right-sizing’ your own home releasing capital</a:t>
            </a:r>
          </a:p>
          <a:p>
            <a:pPr marL="257175" indent="-257175">
              <a:buFont typeface="Arial" panose="020B0604020202020204" pitchFamily="34" charset="0"/>
              <a:buChar char="•"/>
            </a:pPr>
            <a:r>
              <a:rPr lang="en-NZ" sz="2200" dirty="0"/>
              <a:t>Family buying into your residential home</a:t>
            </a:r>
          </a:p>
          <a:p>
            <a:pPr marL="257175" indent="-257175">
              <a:buFont typeface="Arial" panose="020B0604020202020204" pitchFamily="34" charset="0"/>
              <a:buChar char="•"/>
            </a:pPr>
            <a:r>
              <a:rPr lang="en-NZ" sz="2200" dirty="0"/>
              <a:t>Annuities – Lifetimes Income</a:t>
            </a:r>
          </a:p>
          <a:p>
            <a:pPr marL="257175" indent="-257175">
              <a:buFont typeface="Arial" panose="020B0604020202020204" pitchFamily="34" charset="0"/>
              <a:buChar char="•"/>
            </a:pPr>
            <a:r>
              <a:rPr lang="en-NZ" sz="2200" dirty="0"/>
              <a:t>Moving to a Retirement Village</a:t>
            </a:r>
          </a:p>
          <a:p>
            <a:pPr marL="257175" indent="-257175">
              <a:buFont typeface="Arial" panose="020B0604020202020204" pitchFamily="34" charset="0"/>
              <a:buChar char="•"/>
            </a:pPr>
            <a:r>
              <a:rPr lang="en-NZ" sz="2200" dirty="0"/>
              <a:t>Equity release mortgages</a:t>
            </a:r>
          </a:p>
          <a:p>
            <a:pPr marL="257175" indent="-257175">
              <a:buFont typeface="Arial" panose="020B0604020202020204" pitchFamily="34" charset="0"/>
              <a:buChar char="•"/>
            </a:pPr>
            <a:endParaRPr lang="en-NZ" sz="2200" dirty="0"/>
          </a:p>
          <a:p>
            <a:endParaRPr lang="en-NZ" sz="2200" dirty="0"/>
          </a:p>
          <a:p>
            <a:endParaRPr lang="en-NZ" sz="2200" dirty="0"/>
          </a:p>
        </p:txBody>
      </p:sp>
      <p:pic>
        <p:nvPicPr>
          <p:cNvPr id="6" name="Picture 5">
            <a:extLst>
              <a:ext uri="{FF2B5EF4-FFF2-40B4-BE49-F238E27FC236}">
                <a16:creationId xmlns:a16="http://schemas.microsoft.com/office/drawing/2014/main" xmlns="" id="{0D4F39E0-7EEA-489D-88A1-E89078F556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7901" y="3303023"/>
            <a:ext cx="2177507" cy="3053328"/>
          </a:xfrm>
          <a:prstGeom prst="rect">
            <a:avLst/>
          </a:prstGeom>
        </p:spPr>
      </p:pic>
    </p:spTree>
    <p:extLst>
      <p:ext uri="{BB962C8B-B14F-4D97-AF65-F5344CB8AC3E}">
        <p14:creationId xmlns:p14="http://schemas.microsoft.com/office/powerpoint/2010/main" val="3030460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1655</TotalTime>
  <Words>2058</Words>
  <Application>Microsoft Office PowerPoint</Application>
  <PresentationFormat>On-screen Show (4:3)</PresentationFormat>
  <Paragraphs>234</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Courier New</vt:lpstr>
      <vt:lpstr>Mangal</vt:lpstr>
      <vt:lpstr>Wingdings</vt:lpstr>
      <vt:lpstr>Office Theme</vt:lpstr>
      <vt:lpstr>PowerPoint Presentation</vt:lpstr>
      <vt:lpstr>What we do at the Commission      cffc.org.nz</vt:lpstr>
      <vt:lpstr>Segmentation – Financial capability</vt:lpstr>
      <vt:lpstr>Snapshot of Retirement Trends</vt:lpstr>
      <vt:lpstr>Snapshot of Retirement Trends</vt:lpstr>
      <vt:lpstr>Trends – What it all means…</vt:lpstr>
      <vt:lpstr>Trends – What it all means…</vt:lpstr>
      <vt:lpstr>What are your income options from 65?</vt:lpstr>
      <vt:lpstr>Decumulation?</vt:lpstr>
      <vt:lpstr>Annuities</vt:lpstr>
      <vt:lpstr>Annuities</vt:lpstr>
      <vt:lpstr>Annuities</vt:lpstr>
      <vt:lpstr>Equity Release Mortgages</vt:lpstr>
      <vt:lpstr>Equity Release Mortgages</vt:lpstr>
      <vt:lpstr>Equity Release – Moving to a Retirement Village</vt:lpstr>
      <vt:lpstr>Wills and Estates</vt:lpstr>
      <vt:lpstr>Scams - Support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Troy Churton</dc:creator>
  <cp:lastModifiedBy>Nicky Mcdonald</cp:lastModifiedBy>
  <cp:revision>65</cp:revision>
  <cp:lastPrinted>2017-09-25T01:35:12Z</cp:lastPrinted>
  <dcterms:created xsi:type="dcterms:W3CDTF">2016-10-20T21:04:38Z</dcterms:created>
  <dcterms:modified xsi:type="dcterms:W3CDTF">2017-09-27T20:17:57Z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A1838714</vt:lpwstr>
  </property>
  <property fmtid="{D5CDD505-2E9C-101B-9397-08002B2CF9AE}" pid="4" name="Objective-Title">
    <vt:lpwstr>Nelson Presentation, Financial Security in Retirement 2017</vt:lpwstr>
  </property>
  <property fmtid="{D5CDD505-2E9C-101B-9397-08002B2CF9AE}" pid="5" name="Objective-Comment">
    <vt:lpwstr/>
  </property>
  <property fmtid="{D5CDD505-2E9C-101B-9397-08002B2CF9AE}" pid="6" name="Objective-CreationStamp">
    <vt:filetime>2017-09-27T20:17:52Z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2017-09-27T20:18:11Z</vt:filetime>
  </property>
  <property fmtid="{D5CDD505-2E9C-101B-9397-08002B2CF9AE}" pid="10" name="Objective-ModificationStamp">
    <vt:filetime>2017-09-27T20:18:11Z</vt:filetime>
  </property>
  <property fmtid="{D5CDD505-2E9C-101B-9397-08002B2CF9AE}" pid="11" name="Objective-Owner">
    <vt:lpwstr>Nicky McDonald</vt:lpwstr>
  </property>
  <property fmtid="{D5CDD505-2E9C-101B-9397-08002B2CF9AE}" pid="12" name="Objective-Path">
    <vt:lpwstr>TARDIS:Governance:Council Policy:Best Practice - Policy, Procedures, Guidelines, Strategy:</vt:lpwstr>
  </property>
  <property fmtid="{D5CDD505-2E9C-101B-9397-08002B2CF9AE}" pid="13" name="Objective-Parent">
    <vt:lpwstr>Best Practice - Policy, Procedures, Guidelines, Strategy</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2</vt:r8>
  </property>
  <property fmtid="{D5CDD505-2E9C-101B-9397-08002B2CF9AE}" pid="17" name="Objective-VersionComment">
    <vt:lpwstr>Version 2</vt:lpwstr>
  </property>
  <property fmtid="{D5CDD505-2E9C-101B-9397-08002B2CF9AE}" pid="18" name="Objective-FileNumber">
    <vt:lpwstr>GOV-04-01</vt:lpwstr>
  </property>
  <property fmtid="{D5CDD505-2E9C-101B-9397-08002B2CF9AE}" pid="19" name="Objective-Classification">
    <vt:lpwstr>[Inherited - Council]</vt:lpwstr>
  </property>
  <property fmtid="{D5CDD505-2E9C-101B-9397-08002B2CF9AE}" pid="20" name="Objective-Caveats">
    <vt:lpwstr/>
  </property>
  <property fmtid="{D5CDD505-2E9C-101B-9397-08002B2CF9AE}" pid="21" name="Objective-Policy - Procedures - Plan Sub Type [system]">
    <vt:lpwstr>Council</vt:lpwstr>
  </property>
  <property fmtid="{D5CDD505-2E9C-101B-9397-08002B2CF9AE}" pid="22" name="Objective-Contract Number [system]">
    <vt:lpwstr/>
  </property>
  <property fmtid="{D5CDD505-2E9C-101B-9397-08002B2CF9AE}" pid="23" name="Objective-Project ID [system]">
    <vt:lpwstr/>
  </property>
  <property fmtid="{D5CDD505-2E9C-101B-9397-08002B2CF9AE}" pid="24" name="Objective-Service Request Id [system]">
    <vt:lpwstr/>
  </property>
  <property fmtid="{D5CDD505-2E9C-101B-9397-08002B2CF9AE}" pid="25" name="Objective-Organisation [system]">
    <vt:lpwstr/>
  </property>
  <property fmtid="{D5CDD505-2E9C-101B-9397-08002B2CF9AE}" pid="26" name="Objective-NCS Reference Number [system]">
    <vt:lpwstr/>
  </property>
  <property fmtid="{D5CDD505-2E9C-101B-9397-08002B2CF9AE}" pid="27" name="Objective-NCS System Area [system]">
    <vt:lpwstr/>
  </property>
  <property fmtid="{D5CDD505-2E9C-101B-9397-08002B2CF9AE}" pid="28" name="Objective-PPR Links [system]">
    <vt:lpwstr/>
  </property>
  <property fmtid="{D5CDD505-2E9C-101B-9397-08002B2CF9AE}" pid="29" name="Objective-Review By [system]">
    <vt:filetime>2017-08-22T11:00:00Z</vt:filetime>
  </property>
  <property fmtid="{D5CDD505-2E9C-101B-9397-08002B2CF9AE}" pid="30" name="Objective-Reviewer [system]">
    <vt:lpwstr/>
  </property>
  <property fmtid="{D5CDD505-2E9C-101B-9397-08002B2CF9AE}" pid="31" name="Objective-Department [system]">
    <vt:lpwstr>Senior Leadership Team</vt:lpwstr>
  </property>
</Properties>
</file>