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sldIdLst>
    <p:sldId id="256" r:id="rId2"/>
    <p:sldId id="265" r:id="rId3"/>
    <p:sldId id="266" r:id="rId4"/>
    <p:sldId id="316" r:id="rId5"/>
    <p:sldId id="292" r:id="rId6"/>
    <p:sldId id="259" r:id="rId7"/>
    <p:sldId id="262" r:id="rId8"/>
    <p:sldId id="263" r:id="rId9"/>
    <p:sldId id="264" r:id="rId10"/>
    <p:sldId id="315" r:id="rId11"/>
    <p:sldId id="304" r:id="rId12"/>
    <p:sldId id="267" r:id="rId13"/>
    <p:sldId id="257" r:id="rId14"/>
    <p:sldId id="334" r:id="rId15"/>
    <p:sldId id="314" r:id="rId16"/>
    <p:sldId id="270" r:id="rId17"/>
    <p:sldId id="318" r:id="rId18"/>
    <p:sldId id="319" r:id="rId19"/>
    <p:sldId id="298" r:id="rId20"/>
    <p:sldId id="332" r:id="rId21"/>
    <p:sldId id="333" r:id="rId22"/>
    <p:sldId id="320" r:id="rId23"/>
    <p:sldId id="275" r:id="rId24"/>
    <p:sldId id="321" r:id="rId25"/>
    <p:sldId id="277" r:id="rId26"/>
    <p:sldId id="306" r:id="rId27"/>
    <p:sldId id="328" r:id="rId28"/>
    <p:sldId id="329" r:id="rId29"/>
    <p:sldId id="330" r:id="rId30"/>
    <p:sldId id="327" r:id="rId31"/>
    <p:sldId id="281" r:id="rId32"/>
    <p:sldId id="282" r:id="rId33"/>
    <p:sldId id="326" r:id="rId34"/>
    <p:sldId id="325" r:id="rId35"/>
    <p:sldId id="300" r:id="rId36"/>
    <p:sldId id="274" r:id="rId37"/>
    <p:sldId id="278" r:id="rId38"/>
    <p:sldId id="279" r:id="rId39"/>
    <p:sldId id="331" r:id="rId40"/>
    <p:sldId id="276" r:id="rId41"/>
    <p:sldId id="307" r:id="rId42"/>
    <p:sldId id="284" r:id="rId43"/>
    <p:sldId id="285" r:id="rId44"/>
    <p:sldId id="322" r:id="rId45"/>
    <p:sldId id="288" r:id="rId46"/>
    <p:sldId id="323" r:id="rId47"/>
    <p:sldId id="291" r:id="rId48"/>
  </p:sldIdLst>
  <p:sldSz cx="12192000" cy="6858000"/>
  <p:notesSz cx="6858000" cy="9144000"/>
  <p:custDataLst>
    <p:tags r:id="rId50"/>
  </p:custDataLst>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4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45"/>
    <a:srgbClr val="17375E"/>
    <a:srgbClr val="2597FF"/>
    <a:srgbClr val="FF6201"/>
    <a:srgbClr val="FE8602"/>
    <a:srgbClr val="D68B1C"/>
    <a:srgbClr val="321700"/>
    <a:srgbClr val="2BA395"/>
    <a:srgbClr val="BD8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p:cViewPr varScale="1">
        <p:scale>
          <a:sx n="85" d="100"/>
          <a:sy n="85" d="100"/>
        </p:scale>
        <p:origin x="222" y="51"/>
      </p:cViewPr>
      <p:guideLst>
        <p:guide orient="horz" pos="2160"/>
        <p:guide pos="384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6-13T10:03:04.855" idx="39">
    <p:pos x="10" y="10"/>
    <p:text>We don't have community boards so I removed the bullet point.</p:text>
    <p:extLst>
      <p:ext uri="{C676402C-5697-4E1C-873F-D02D1690AC5C}">
        <p15:threadingInfo xmlns:p15="http://schemas.microsoft.com/office/powerpoint/2012/main" timeZoneBias="-7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06-13T10:56:01.692" idx="40">
    <p:pos x="10" y="10"/>
    <p:text>Is it appropriate to add allowances such as child care and travel?</p:text>
    <p:extLst>
      <p:ext uri="{C676402C-5697-4E1C-873F-D02D1690AC5C}">
        <p15:threadingInfo xmlns:p15="http://schemas.microsoft.com/office/powerpoint/2012/main" timeZoneBias="-7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FAC66D-D46C-4B0A-B8A4-E98900B7BB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2A787F57-0021-4691-B7E7-106C00AB55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B78FF21-D231-44D9-B428-C0171FE98169}" type="datetimeFigureOut">
              <a:rPr lang="en-US"/>
              <a:pPr>
                <a:defRPr/>
              </a:pPr>
              <a:t>7/18/2022</a:t>
            </a:fld>
            <a:endParaRPr lang="en-US"/>
          </a:p>
        </p:txBody>
      </p:sp>
      <p:sp>
        <p:nvSpPr>
          <p:cNvPr id="4" name="Slide Image Placeholder 3">
            <a:extLst>
              <a:ext uri="{FF2B5EF4-FFF2-40B4-BE49-F238E27FC236}">
                <a16:creationId xmlns:a16="http://schemas.microsoft.com/office/drawing/2014/main" id="{E60A2322-5182-4959-8E93-7A9C35707AA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F93EF38-CFB5-47EC-B6AF-00E3918EB27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8068C5-4E0B-4FBA-9DA1-D9105C81944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16F4DC5-D006-4922-B412-0B05A512650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A7F73F9-DCE3-47BD-A072-87C2E9431C70}" type="slidenum">
              <a:rPr lang="en-US" altLang="en-US"/>
              <a:pPr/>
              <a:t>‹#›</a:t>
            </a:fld>
            <a:endParaRPr lang="en-US" altLang="en-US"/>
          </a:p>
        </p:txBody>
      </p:sp>
    </p:spTree>
    <p:extLst>
      <p:ext uri="{BB962C8B-B14F-4D97-AF65-F5344CB8AC3E}">
        <p14:creationId xmlns:p14="http://schemas.microsoft.com/office/powerpoint/2010/main" val="3605044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A7F73F9-DCE3-47BD-A072-87C2E9431C70}" type="slidenum">
              <a:rPr lang="en-US" altLang="en-US" smtClean="0"/>
              <a:pPr/>
              <a:t>15</a:t>
            </a:fld>
            <a:endParaRPr lang="en-US" altLang="en-US"/>
          </a:p>
        </p:txBody>
      </p:sp>
    </p:spTree>
    <p:extLst>
      <p:ext uri="{BB962C8B-B14F-4D97-AF65-F5344CB8AC3E}">
        <p14:creationId xmlns:p14="http://schemas.microsoft.com/office/powerpoint/2010/main" val="288493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A7F73F9-DCE3-47BD-A072-87C2E9431C70}" type="slidenum">
              <a:rPr lang="en-US" altLang="en-US" smtClean="0"/>
              <a:pPr/>
              <a:t>19</a:t>
            </a:fld>
            <a:endParaRPr lang="en-US" altLang="en-US"/>
          </a:p>
        </p:txBody>
      </p:sp>
    </p:spTree>
    <p:extLst>
      <p:ext uri="{BB962C8B-B14F-4D97-AF65-F5344CB8AC3E}">
        <p14:creationId xmlns:p14="http://schemas.microsoft.com/office/powerpoint/2010/main" val="89350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A7F73F9-DCE3-47BD-A072-87C2E9431C70}" type="slidenum">
              <a:rPr lang="en-US" altLang="en-US" smtClean="0"/>
              <a:pPr/>
              <a:t>41</a:t>
            </a:fld>
            <a:endParaRPr lang="en-US" altLang="en-US"/>
          </a:p>
        </p:txBody>
      </p:sp>
    </p:spTree>
    <p:extLst>
      <p:ext uri="{BB962C8B-B14F-4D97-AF65-F5344CB8AC3E}">
        <p14:creationId xmlns:p14="http://schemas.microsoft.com/office/powerpoint/2010/main" val="1917486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Graphical user interface, application, website&#10;&#10;Description automatically generated">
            <a:extLst>
              <a:ext uri="{FF2B5EF4-FFF2-40B4-BE49-F238E27FC236}">
                <a16:creationId xmlns:a16="http://schemas.microsoft.com/office/drawing/2014/main" id="{21DE9536-A1B0-436F-B654-78871A606B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00" y="-13717"/>
            <a:ext cx="12204199" cy="6878557"/>
          </a:xfrm>
          <a:prstGeom prst="rect">
            <a:avLst/>
          </a:prstGeom>
        </p:spPr>
      </p:pic>
    </p:spTree>
    <p:extLst>
      <p:ext uri="{BB962C8B-B14F-4D97-AF65-F5344CB8AC3E}">
        <p14:creationId xmlns:p14="http://schemas.microsoft.com/office/powerpoint/2010/main" val="301090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2227" y="985720"/>
            <a:ext cx="10791152" cy="610820"/>
          </a:xfrm>
        </p:spPr>
        <p:txBody>
          <a:bodyPr>
            <a:normAutofit/>
          </a:bodyPr>
          <a:lstStyle>
            <a:lvl1pPr algn="r">
              <a:defRPr sz="3600">
                <a:solidFill>
                  <a:srgbClr val="2597FF"/>
                </a:solidFill>
                <a:effectLst/>
              </a:defRPr>
            </a:lvl1pPr>
          </a:lstStyle>
          <a:p>
            <a:r>
              <a:rPr lang="en-US" dirty="0"/>
              <a:t>Click to edit Master title style</a:t>
            </a:r>
          </a:p>
        </p:txBody>
      </p:sp>
      <p:sp>
        <p:nvSpPr>
          <p:cNvPr id="3" name="Content Placeholder 2"/>
          <p:cNvSpPr>
            <a:spLocks noGrp="1"/>
          </p:cNvSpPr>
          <p:nvPr>
            <p:ph idx="1"/>
          </p:nvPr>
        </p:nvSpPr>
        <p:spPr>
          <a:xfrm>
            <a:off x="802229" y="1749246"/>
            <a:ext cx="10791153" cy="4581150"/>
          </a:xfrm>
        </p:spPr>
        <p:txBody>
          <a:bodyPr/>
          <a:lstStyle>
            <a:lvl1pPr algn="l">
              <a:defRPr sz="2800">
                <a:solidFill>
                  <a:schemeClr val="tx2">
                    <a:lumMod val="75000"/>
                  </a:schemeClr>
                </a:solidFill>
              </a:defRPr>
            </a:lvl1pPr>
            <a:lvl2pPr algn="l">
              <a:defRPr>
                <a:solidFill>
                  <a:schemeClr val="tx2">
                    <a:lumMod val="75000"/>
                  </a:schemeClr>
                </a:solidFill>
              </a:defRPr>
            </a:lvl2pPr>
            <a:lvl3pPr algn="l">
              <a:defRPr>
                <a:solidFill>
                  <a:schemeClr val="tx2">
                    <a:lumMod val="75000"/>
                  </a:schemeClr>
                </a:solidFill>
              </a:defRPr>
            </a:lvl3pPr>
            <a:lvl4pPr algn="l">
              <a:defRPr>
                <a:solidFill>
                  <a:schemeClr val="tx2">
                    <a:lumMod val="75000"/>
                  </a:schemeClr>
                </a:solidFill>
              </a:defRPr>
            </a:lvl4pPr>
            <a:lvl5pPr algn="l">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1CCDDC-453D-4758-B811-42E45CF4C638}"/>
              </a:ext>
            </a:extLst>
          </p:cNvPr>
          <p:cNvSpPr>
            <a:spLocks noGrp="1"/>
          </p:cNvSpPr>
          <p:nvPr>
            <p:ph type="dt" sz="half" idx="10"/>
          </p:nvPr>
        </p:nvSpPr>
        <p:spPr/>
        <p:txBody>
          <a:bodyPr/>
          <a:lstStyle>
            <a:lvl1pPr>
              <a:defRPr/>
            </a:lvl1pPr>
          </a:lstStyle>
          <a:p>
            <a:pPr>
              <a:defRPr/>
            </a:pPr>
            <a:fld id="{4378F9DF-D5E7-48EF-B0D8-F3EA36CCC3A1}" type="datetimeFigureOut">
              <a:rPr lang="en-US"/>
              <a:pPr>
                <a:defRPr/>
              </a:pPr>
              <a:t>7/18/2022</a:t>
            </a:fld>
            <a:endParaRPr lang="en-US"/>
          </a:p>
        </p:txBody>
      </p:sp>
      <p:sp>
        <p:nvSpPr>
          <p:cNvPr id="5" name="Footer Placeholder 4">
            <a:extLst>
              <a:ext uri="{FF2B5EF4-FFF2-40B4-BE49-F238E27FC236}">
                <a16:creationId xmlns:a16="http://schemas.microsoft.com/office/drawing/2014/main" id="{0F288357-5FC2-491A-ACF6-C4AAFD3132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393ADE-629B-4B0F-813A-54A8FFC9B7D7}"/>
              </a:ext>
            </a:extLst>
          </p:cNvPr>
          <p:cNvSpPr>
            <a:spLocks noGrp="1"/>
          </p:cNvSpPr>
          <p:nvPr>
            <p:ph type="sldNum" sz="quarter" idx="12"/>
          </p:nvPr>
        </p:nvSpPr>
        <p:spPr/>
        <p:txBody>
          <a:bodyPr/>
          <a:lstStyle>
            <a:lvl1pPr>
              <a:defRPr/>
            </a:lvl1pPr>
          </a:lstStyle>
          <a:p>
            <a:fld id="{0C1490F8-4049-4B4F-B79F-0C4BB0DAC729}" type="slidenum">
              <a:rPr lang="en-US" altLang="en-US"/>
              <a:pPr/>
              <a:t>‹#›</a:t>
            </a:fld>
            <a:endParaRPr lang="en-US" altLang="en-US"/>
          </a:p>
        </p:txBody>
      </p:sp>
    </p:spTree>
    <p:extLst>
      <p:ext uri="{BB962C8B-B14F-4D97-AF65-F5344CB8AC3E}">
        <p14:creationId xmlns:p14="http://schemas.microsoft.com/office/powerpoint/2010/main" val="406544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descr="A close-up of a glass&#10;&#10;Description automatically generated with low confidence">
            <a:extLst>
              <a:ext uri="{FF2B5EF4-FFF2-40B4-BE49-F238E27FC236}">
                <a16:creationId xmlns:a16="http://schemas.microsoft.com/office/drawing/2014/main" id="{499D1F85-D010-4F8C-BAB6-A2DE4B8CDC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57"/>
            <a:ext cx="12204200" cy="6878558"/>
          </a:xfrm>
          <a:prstGeom prst="rect">
            <a:avLst/>
          </a:prstGeom>
        </p:spPr>
      </p:pic>
      <p:sp>
        <p:nvSpPr>
          <p:cNvPr id="2" name="Title 1"/>
          <p:cNvSpPr>
            <a:spLocks noGrp="1"/>
          </p:cNvSpPr>
          <p:nvPr>
            <p:ph type="title"/>
          </p:nvPr>
        </p:nvSpPr>
        <p:spPr>
          <a:xfrm>
            <a:off x="1667554" y="374900"/>
            <a:ext cx="10219035" cy="763525"/>
          </a:xfrm>
        </p:spPr>
        <p:txBody>
          <a:bodyPr>
            <a:normAutofit/>
          </a:bodyPr>
          <a:lstStyle>
            <a:lvl1pPr algn="l">
              <a:defRPr sz="3600" b="1">
                <a:solidFill>
                  <a:srgbClr val="003845"/>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667555" y="1138427"/>
            <a:ext cx="10219034" cy="4733855"/>
          </a:xfrm>
        </p:spPr>
        <p:txBody>
          <a:bodyPr/>
          <a:lstStyle>
            <a:lvl1pPr>
              <a:defRPr sz="2800">
                <a:solidFill>
                  <a:srgbClr val="003845"/>
                </a:solidFill>
                <a:latin typeface="Arial" panose="020B0604020202020204" pitchFamily="34" charset="0"/>
                <a:cs typeface="Arial" panose="020B0604020202020204" pitchFamily="34" charset="0"/>
              </a:defRPr>
            </a:lvl1pPr>
            <a:lvl2pPr>
              <a:defRPr>
                <a:solidFill>
                  <a:srgbClr val="003845"/>
                </a:solidFill>
              </a:defRPr>
            </a:lvl2pPr>
            <a:lvl3pPr>
              <a:defRPr>
                <a:solidFill>
                  <a:srgbClr val="003845"/>
                </a:solidFill>
              </a:defRPr>
            </a:lvl3pPr>
            <a:lvl4pPr>
              <a:defRPr>
                <a:solidFill>
                  <a:srgbClr val="003845"/>
                </a:solidFill>
              </a:defRPr>
            </a:lvl4pPr>
            <a:lvl5pPr>
              <a:defRPr>
                <a:solidFill>
                  <a:srgbClr val="00384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535320B-4E89-467A-8979-4BC1B81CB31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44690" y="5975613"/>
            <a:ext cx="3119015" cy="660191"/>
          </a:xfrm>
          <a:prstGeom prst="rect">
            <a:avLst/>
          </a:prstGeom>
        </p:spPr>
      </p:pic>
    </p:spTree>
    <p:extLst>
      <p:ext uri="{BB962C8B-B14F-4D97-AF65-F5344CB8AC3E}">
        <p14:creationId xmlns:p14="http://schemas.microsoft.com/office/powerpoint/2010/main" val="284191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descr="A close-up of a glass&#10;&#10;Description automatically generated with low confidence">
            <a:extLst>
              <a:ext uri="{FF2B5EF4-FFF2-40B4-BE49-F238E27FC236}">
                <a16:creationId xmlns:a16="http://schemas.microsoft.com/office/drawing/2014/main" id="{499D1F85-D010-4F8C-BAB6-A2DE4B8CDC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57"/>
            <a:ext cx="12204200" cy="6878558"/>
          </a:xfrm>
          <a:prstGeom prst="rect">
            <a:avLst/>
          </a:prstGeom>
        </p:spPr>
      </p:pic>
      <p:sp>
        <p:nvSpPr>
          <p:cNvPr id="2" name="Title 1"/>
          <p:cNvSpPr>
            <a:spLocks noGrp="1"/>
          </p:cNvSpPr>
          <p:nvPr>
            <p:ph type="title"/>
          </p:nvPr>
        </p:nvSpPr>
        <p:spPr>
          <a:xfrm>
            <a:off x="1667554" y="374900"/>
            <a:ext cx="10219035" cy="763525"/>
          </a:xfrm>
        </p:spPr>
        <p:txBody>
          <a:bodyPr>
            <a:normAutofit/>
          </a:bodyPr>
          <a:lstStyle>
            <a:lvl1pPr algn="l">
              <a:defRPr sz="3600" b="1">
                <a:solidFill>
                  <a:srgbClr val="003845"/>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667555" y="1138427"/>
            <a:ext cx="10219034" cy="4733855"/>
          </a:xfrm>
        </p:spPr>
        <p:txBody>
          <a:bodyPr/>
          <a:lstStyle>
            <a:lvl1pPr>
              <a:defRPr sz="2800">
                <a:solidFill>
                  <a:srgbClr val="003845"/>
                </a:solidFill>
                <a:latin typeface="Arial" panose="020B0604020202020204" pitchFamily="34" charset="0"/>
                <a:cs typeface="Arial" panose="020B0604020202020204" pitchFamily="34" charset="0"/>
              </a:defRPr>
            </a:lvl1pPr>
            <a:lvl2pPr>
              <a:defRPr>
                <a:solidFill>
                  <a:srgbClr val="003845"/>
                </a:solidFill>
              </a:defRPr>
            </a:lvl2pPr>
            <a:lvl3pPr>
              <a:defRPr>
                <a:solidFill>
                  <a:srgbClr val="003845"/>
                </a:solidFill>
              </a:defRPr>
            </a:lvl3pPr>
            <a:lvl4pPr>
              <a:defRPr>
                <a:solidFill>
                  <a:srgbClr val="003845"/>
                </a:solidFill>
              </a:defRPr>
            </a:lvl4pPr>
            <a:lvl5pPr>
              <a:defRPr>
                <a:solidFill>
                  <a:srgbClr val="00384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9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1CCDDC-453D-4758-B811-42E45CF4C638}"/>
              </a:ext>
            </a:extLst>
          </p:cNvPr>
          <p:cNvSpPr>
            <a:spLocks noGrp="1"/>
          </p:cNvSpPr>
          <p:nvPr>
            <p:ph type="dt" sz="half" idx="10"/>
          </p:nvPr>
        </p:nvSpPr>
        <p:spPr/>
        <p:txBody>
          <a:bodyPr/>
          <a:lstStyle>
            <a:lvl1pPr>
              <a:defRPr/>
            </a:lvl1pPr>
          </a:lstStyle>
          <a:p>
            <a:pPr>
              <a:defRPr/>
            </a:pPr>
            <a:fld id="{68C95FE3-8167-404B-950A-C6F6EC0B71BE}" type="datetimeFigureOut">
              <a:rPr lang="en-US"/>
              <a:pPr>
                <a:defRPr/>
              </a:pPr>
              <a:t>7/18/2022</a:t>
            </a:fld>
            <a:endParaRPr lang="en-US"/>
          </a:p>
        </p:txBody>
      </p:sp>
      <p:sp>
        <p:nvSpPr>
          <p:cNvPr id="3" name="Footer Placeholder 4">
            <a:extLst>
              <a:ext uri="{FF2B5EF4-FFF2-40B4-BE49-F238E27FC236}">
                <a16:creationId xmlns:a16="http://schemas.microsoft.com/office/drawing/2014/main" id="{0F288357-5FC2-491A-ACF6-C4AAFD31329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393ADE-629B-4B0F-813A-54A8FFC9B7D7}"/>
              </a:ext>
            </a:extLst>
          </p:cNvPr>
          <p:cNvSpPr>
            <a:spLocks noGrp="1"/>
          </p:cNvSpPr>
          <p:nvPr>
            <p:ph type="sldNum" sz="quarter" idx="12"/>
          </p:nvPr>
        </p:nvSpPr>
        <p:spPr/>
        <p:txBody>
          <a:bodyPr/>
          <a:lstStyle>
            <a:lvl1pPr>
              <a:defRPr/>
            </a:lvl1pPr>
          </a:lstStyle>
          <a:p>
            <a:fld id="{DAB816E0-DC85-4901-85B0-D708950B37DF}" type="slidenum">
              <a:rPr lang="en-US" altLang="en-US"/>
              <a:pPr/>
              <a:t>‹#›</a:t>
            </a:fld>
            <a:endParaRPr lang="en-US" altLang="en-US"/>
          </a:p>
        </p:txBody>
      </p:sp>
    </p:spTree>
    <p:extLst>
      <p:ext uri="{BB962C8B-B14F-4D97-AF65-F5344CB8AC3E}">
        <p14:creationId xmlns:p14="http://schemas.microsoft.com/office/powerpoint/2010/main" val="171346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s page (Orange)">
    <p:spTree>
      <p:nvGrpSpPr>
        <p:cNvPr id="1" name=""/>
        <p:cNvGrpSpPr/>
        <p:nvPr/>
      </p:nvGrpSpPr>
      <p:grpSpPr>
        <a:xfrm>
          <a:off x="0" y="0"/>
          <a:ext cx="0" cy="0"/>
          <a:chOff x="0" y="0"/>
          <a:chExt cx="0" cy="0"/>
        </a:xfrm>
      </p:grpSpPr>
      <p:sp>
        <p:nvSpPr>
          <p:cNvPr id="4" name="Title 1"/>
          <p:cNvSpPr txBox="1">
            <a:spLocks/>
          </p:cNvSpPr>
          <p:nvPr userDrawn="1"/>
        </p:nvSpPr>
        <p:spPr>
          <a:xfrm>
            <a:off x="10896600" y="6315075"/>
            <a:ext cx="685800" cy="204788"/>
          </a:xfrm>
          <a:prstGeom prst="rect">
            <a:avLst/>
          </a:prstGeom>
        </p:spPr>
        <p:txBody>
          <a:bodyPr/>
          <a:lstStyle>
            <a:lvl1pPr algn="ctr" defTabSz="457200" rtl="0" eaLnBrk="1" latinLnBrk="0" hangingPunct="1">
              <a:spcBef>
                <a:spcPct val="0"/>
              </a:spcBef>
              <a:buNone/>
              <a:defRPr sz="3600" b="1" i="0" kern="1200">
                <a:solidFill>
                  <a:srgbClr val="CA541F"/>
                </a:solidFill>
                <a:latin typeface="Arial"/>
                <a:ea typeface="+mj-ea"/>
                <a:cs typeface="Arial"/>
              </a:defRPr>
            </a:lvl1pPr>
          </a:lstStyle>
          <a:p>
            <a:pPr fontAlgn="auto">
              <a:spcAft>
                <a:spcPts val="0"/>
              </a:spcAft>
              <a:defRPr/>
            </a:pPr>
            <a:fld id="{6B0DFCB5-B28E-492D-9EE0-BE731D3D785C}" type="slidenum">
              <a:rPr lang="en-AU" sz="1200" smtClean="0">
                <a:solidFill>
                  <a:srgbClr val="3A4E59"/>
                </a:solidFill>
                <a:latin typeface="Raleway" pitchFamily="34" charset="0"/>
              </a:rPr>
              <a:pPr fontAlgn="auto">
                <a:spcAft>
                  <a:spcPts val="0"/>
                </a:spcAft>
                <a:defRPr/>
              </a:pPr>
              <a:t>‹#›</a:t>
            </a:fld>
            <a:endParaRPr lang="en-US" sz="1200" dirty="0">
              <a:solidFill>
                <a:srgbClr val="3A4E59"/>
              </a:solidFill>
              <a:latin typeface="Raleway" pitchFamily="34" charset="0"/>
            </a:endParaRPr>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2" y="6221414"/>
            <a:ext cx="262466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609601" y="432993"/>
            <a:ext cx="10972800" cy="725901"/>
          </a:xfrm>
          <a:prstGeom prst="rect">
            <a:avLst/>
          </a:prstGeom>
        </p:spPr>
        <p:txBody>
          <a:bodyPr/>
          <a:lstStyle>
            <a:lvl1pPr>
              <a:defRPr sz="3600" b="1" i="0">
                <a:solidFill>
                  <a:srgbClr val="CA541F"/>
                </a:solidFill>
                <a:latin typeface="Raleway" pitchFamily="34" charset="0"/>
                <a:cs typeface="Arial"/>
              </a:defRPr>
            </a:lvl1pPr>
          </a:lstStyle>
          <a:p>
            <a:r>
              <a:rPr lang="en-AU" dirty="0"/>
              <a:t>Click to edit Master title style</a:t>
            </a:r>
            <a:endParaRPr lang="en-US" dirty="0"/>
          </a:p>
        </p:txBody>
      </p:sp>
      <p:sp>
        <p:nvSpPr>
          <p:cNvPr id="7" name="Content Placeholder 2"/>
          <p:cNvSpPr>
            <a:spLocks noGrp="1"/>
          </p:cNvSpPr>
          <p:nvPr>
            <p:ph idx="1"/>
          </p:nvPr>
        </p:nvSpPr>
        <p:spPr>
          <a:xfrm>
            <a:off x="609601" y="1328290"/>
            <a:ext cx="10972800" cy="4482653"/>
          </a:xfrm>
        </p:spPr>
        <p:txBody>
          <a:bodyPr/>
          <a:lstStyle>
            <a:lvl1pPr>
              <a:defRPr b="1" i="0">
                <a:solidFill>
                  <a:srgbClr val="3A4E59"/>
                </a:solidFill>
                <a:latin typeface="Segoe UI Light" pitchFamily="34" charset="0"/>
                <a:ea typeface="Verdana" pitchFamily="34" charset="0"/>
                <a:cs typeface="Verdana" pitchFamily="34" charset="0"/>
              </a:defRPr>
            </a:lvl1pPr>
            <a:lvl2pPr>
              <a:defRPr b="1" i="0">
                <a:solidFill>
                  <a:srgbClr val="3A4E59"/>
                </a:solidFill>
                <a:latin typeface="Segoe UI Light" pitchFamily="34" charset="0"/>
                <a:ea typeface="Verdana" pitchFamily="34" charset="0"/>
                <a:cs typeface="Verdana" pitchFamily="34" charset="0"/>
              </a:defRPr>
            </a:lvl2pPr>
            <a:lvl3pPr>
              <a:defRPr b="1" i="0">
                <a:solidFill>
                  <a:srgbClr val="3A4E59"/>
                </a:solidFill>
                <a:latin typeface="Segoe UI Light" pitchFamily="34" charset="0"/>
                <a:ea typeface="Verdana" pitchFamily="34" charset="0"/>
                <a:cs typeface="Verdana" pitchFamily="34" charset="0"/>
              </a:defRPr>
            </a:lvl3pPr>
            <a:lvl4pPr>
              <a:defRPr b="1" i="0">
                <a:solidFill>
                  <a:srgbClr val="3A4E59"/>
                </a:solidFill>
                <a:latin typeface="Segoe UI Light" pitchFamily="34" charset="0"/>
                <a:ea typeface="Verdana" pitchFamily="34" charset="0"/>
                <a:cs typeface="Verdana" pitchFamily="34" charset="0"/>
              </a:defRPr>
            </a:lvl4pPr>
            <a:lvl5pPr>
              <a:defRPr b="1" i="0">
                <a:solidFill>
                  <a:srgbClr val="3A4E59"/>
                </a:solidFill>
                <a:latin typeface="Segoe UI Light" pitchFamily="34" charset="0"/>
                <a:ea typeface="Verdana" pitchFamily="34" charset="0"/>
                <a:cs typeface="Verdana" pitchFamily="34"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365047815"/>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01CCDDC-453D-4758-B811-42E45CF4C638}"/>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DADD061-CA76-4C5F-B600-8F046E14F270}" type="datetimeFigureOut">
              <a:rPr lang="en-US"/>
              <a:pPr>
                <a:defRPr/>
              </a:pPr>
              <a:t>7/18/2022</a:t>
            </a:fld>
            <a:endParaRPr lang="en-US"/>
          </a:p>
        </p:txBody>
      </p:sp>
      <p:sp>
        <p:nvSpPr>
          <p:cNvPr id="5" name="Footer Placeholder 4">
            <a:extLst>
              <a:ext uri="{FF2B5EF4-FFF2-40B4-BE49-F238E27FC236}">
                <a16:creationId xmlns:a16="http://schemas.microsoft.com/office/drawing/2014/main" id="{0F288357-5FC2-491A-ACF6-C4AAFD313298}"/>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3393ADE-629B-4B0F-813A-54A8FFC9B7D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8D91C29-63AD-47E1-BA9B-B226F6FDC4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99" r:id="rId1"/>
    <p:sldLayoutId id="2147483887" r:id="rId2"/>
    <p:sldLayoutId id="2147483898" r:id="rId3"/>
    <p:sldLayoutId id="2147483900" r:id="rId4"/>
    <p:sldLayoutId id="2147483892" r:id="rId5"/>
    <p:sldLayoutId id="2147483901"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mailto:elections@ncc.govt.nz"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EB440DC-7C1D-4F6B-BACE-5704EE1B844E}"/>
              </a:ext>
            </a:extLst>
          </p:cNvPr>
          <p:cNvSpPr>
            <a:spLocks noGrp="1"/>
          </p:cNvSpPr>
          <p:nvPr>
            <p:ph type="ctrTitle" idx="4294967295"/>
          </p:nvPr>
        </p:nvSpPr>
        <p:spPr>
          <a:xfrm>
            <a:off x="0" y="1854200"/>
            <a:ext cx="12192000" cy="1727200"/>
          </a:xfrm>
        </p:spPr>
        <p:txBody>
          <a:bodyPr>
            <a:normAutofit/>
          </a:bodyPr>
          <a:lstStyle/>
          <a:p>
            <a:pPr algn="ctr" eaLnBrk="1" hangingPunct="1">
              <a:defRPr/>
            </a:pPr>
            <a:r>
              <a:rPr lang="en-NZ" altLang="en-US" sz="5300" b="1" dirty="0">
                <a:solidFill>
                  <a:srgbClr val="003845"/>
                </a:solidFill>
                <a:latin typeface="Arial" panose="020B0604020202020204" pitchFamily="34" charset="0"/>
                <a:cs typeface="Arial" panose="020B0604020202020204" pitchFamily="34" charset="0"/>
              </a:rPr>
              <a:t>2022 Elections for</a:t>
            </a:r>
            <a:br>
              <a:rPr lang="en-NZ" altLang="en-US" sz="5300" b="1" dirty="0">
                <a:solidFill>
                  <a:srgbClr val="003845"/>
                </a:solidFill>
                <a:latin typeface="Arial" panose="020B0604020202020204" pitchFamily="34" charset="0"/>
                <a:cs typeface="Arial" panose="020B0604020202020204" pitchFamily="34" charset="0"/>
              </a:rPr>
            </a:br>
            <a:r>
              <a:rPr lang="en-NZ" altLang="en-US" sz="5300" b="1" dirty="0">
                <a:solidFill>
                  <a:srgbClr val="003845"/>
                </a:solidFill>
                <a:latin typeface="Arial" panose="020B0604020202020204" pitchFamily="34" charset="0"/>
                <a:cs typeface="Arial" panose="020B0604020202020204" pitchFamily="34" charset="0"/>
              </a:rPr>
              <a:t> Nelson City Council</a:t>
            </a:r>
            <a:endParaRPr lang="en-US" altLang="en-US" b="1" dirty="0">
              <a:solidFill>
                <a:srgbClr val="003845"/>
              </a:solidFill>
            </a:endParaRPr>
          </a:p>
        </p:txBody>
      </p:sp>
      <p:sp>
        <p:nvSpPr>
          <p:cNvPr id="4099" name="Subtitle 2">
            <a:extLst>
              <a:ext uri="{FF2B5EF4-FFF2-40B4-BE49-F238E27FC236}">
                <a16:creationId xmlns:a16="http://schemas.microsoft.com/office/drawing/2014/main" id="{68515C13-2095-4753-A06D-62FE337280B3}"/>
              </a:ext>
            </a:extLst>
          </p:cNvPr>
          <p:cNvSpPr>
            <a:spLocks noGrp="1"/>
          </p:cNvSpPr>
          <p:nvPr>
            <p:ph type="subTitle" idx="4294967295"/>
          </p:nvPr>
        </p:nvSpPr>
        <p:spPr>
          <a:xfrm>
            <a:off x="1743869" y="3734410"/>
            <a:ext cx="8704262" cy="1527175"/>
          </a:xfrm>
        </p:spPr>
        <p:txBody>
          <a:bodyPr>
            <a:normAutofit fontScale="77500" lnSpcReduction="20000"/>
          </a:bodyPr>
          <a:lstStyle/>
          <a:p>
            <a:pPr marL="0" indent="0" eaLnBrk="1" hangingPunct="1">
              <a:buNone/>
              <a:defRPr/>
            </a:pPr>
            <a:r>
              <a:rPr lang="en-NZ" altLang="en-US" sz="3600" b="1" dirty="0">
                <a:solidFill>
                  <a:srgbClr val="003845"/>
                </a:solidFill>
                <a:latin typeface="Arial" panose="020B0604020202020204" pitchFamily="34" charset="0"/>
                <a:cs typeface="Arial" panose="020B0604020202020204" pitchFamily="34" charset="0"/>
              </a:rPr>
              <a:t>Warwick Lampp</a:t>
            </a:r>
          </a:p>
          <a:p>
            <a:pPr eaLnBrk="1" hangingPunct="1">
              <a:buFont typeface="Wingdings" panose="05000000000000000000" pitchFamily="2" charset="2"/>
              <a:buChar char="§"/>
              <a:defRPr/>
            </a:pPr>
            <a:r>
              <a:rPr lang="en-NZ" altLang="en-US" dirty="0">
                <a:solidFill>
                  <a:srgbClr val="003845"/>
                </a:solidFill>
                <a:latin typeface="Arial" panose="020B0604020202020204" pitchFamily="34" charset="0"/>
                <a:cs typeface="Arial" panose="020B0604020202020204" pitchFamily="34" charset="0"/>
              </a:rPr>
              <a:t>Chief Electoral Officer | Āphia Pōti Matua – electionz.com</a:t>
            </a:r>
          </a:p>
          <a:p>
            <a:pPr eaLnBrk="1" hangingPunct="1">
              <a:buFont typeface="Wingdings" panose="05000000000000000000" pitchFamily="2" charset="2"/>
              <a:buChar char="§"/>
              <a:defRPr/>
            </a:pPr>
            <a:r>
              <a:rPr lang="en-NZ" altLang="en-US" dirty="0">
                <a:solidFill>
                  <a:srgbClr val="003845"/>
                </a:solidFill>
                <a:latin typeface="Arial" panose="020B0604020202020204" pitchFamily="34" charset="0"/>
                <a:cs typeface="Arial" panose="020B0604020202020204" pitchFamily="34" charset="0"/>
              </a:rPr>
              <a:t>NCC Electoral Officer</a:t>
            </a:r>
            <a:endParaRPr lang="en-US" altLang="en-US" dirty="0">
              <a:solidFill>
                <a:srgbClr val="003845"/>
              </a:solidFill>
              <a:latin typeface="Arial" panose="020B0604020202020204" pitchFamily="34" charset="0"/>
              <a:cs typeface="Arial" panose="020B0604020202020204" pitchFamily="34" charset="0"/>
            </a:endParaRPr>
          </a:p>
        </p:txBody>
      </p:sp>
      <p:pic>
        <p:nvPicPr>
          <p:cNvPr id="51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554115" y="5566870"/>
            <a:ext cx="5497512" cy="1163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C8205C91-A471-8482-A8B7-ABA3D7F1178F}"/>
              </a:ext>
            </a:extLst>
          </p:cNvPr>
          <p:cNvPicPr>
            <a:picLocks noChangeAspect="1"/>
          </p:cNvPicPr>
          <p:nvPr/>
        </p:nvPicPr>
        <p:blipFill>
          <a:blip r:embed="rId3"/>
          <a:stretch>
            <a:fillRect/>
          </a:stretch>
        </p:blipFill>
        <p:spPr>
          <a:xfrm>
            <a:off x="0" y="5261585"/>
            <a:ext cx="2329662" cy="11204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BC4462-D35A-45AB-8008-27F03BF361D5}"/>
              </a:ext>
            </a:extLst>
          </p:cNvPr>
          <p:cNvSpPr>
            <a:spLocks noGrp="1"/>
          </p:cNvSpPr>
          <p:nvPr>
            <p:ph type="title"/>
          </p:nvPr>
        </p:nvSpPr>
        <p:spPr/>
        <p:txBody>
          <a:bodyPr/>
          <a:lstStyle/>
          <a:p>
            <a:r>
              <a:rPr lang="en-NZ" dirty="0"/>
              <a:t>Utu ā-tau | Remuneration post-election 2022</a:t>
            </a:r>
          </a:p>
        </p:txBody>
      </p:sp>
      <p:sp>
        <p:nvSpPr>
          <p:cNvPr id="10243" name="Content Placeholder 4">
            <a:extLst>
              <a:ext uri="{FF2B5EF4-FFF2-40B4-BE49-F238E27FC236}">
                <a16:creationId xmlns:a16="http://schemas.microsoft.com/office/drawing/2014/main" id="{4D7EE806-9098-4626-BC23-CC25BAEA2035}"/>
              </a:ext>
            </a:extLst>
          </p:cNvPr>
          <p:cNvSpPr>
            <a:spLocks noGrp="1"/>
          </p:cNvSpPr>
          <p:nvPr>
            <p:ph idx="1"/>
          </p:nvPr>
        </p:nvSpPr>
        <p:spPr>
          <a:xfrm>
            <a:off x="1667555" y="1443835"/>
            <a:ext cx="10219034" cy="4428447"/>
          </a:xfrm>
        </p:spPr>
        <p:txBody>
          <a:bodyPr/>
          <a:lstStyle/>
          <a:p>
            <a:r>
              <a:rPr lang="en-NZ" altLang="en-US" dirty="0"/>
              <a:t>Mayor				$149, 909 pa</a:t>
            </a:r>
          </a:p>
          <a:p>
            <a:endParaRPr lang="en-NZ" altLang="en-US" dirty="0"/>
          </a:p>
          <a:p>
            <a:r>
              <a:rPr lang="en-NZ" altLang="en-US" dirty="0"/>
              <a:t>Councillor			$40, 083 pa minimum base</a:t>
            </a:r>
          </a:p>
          <a:p>
            <a:endParaRPr lang="en-NZ" altLang="en-US" dirty="0"/>
          </a:p>
          <a:p>
            <a:r>
              <a:rPr lang="en-NZ" altLang="en-US" dirty="0"/>
              <a:t>Paid fortnightly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A2B9CA-178C-4EA2-84B7-2BEA878271C5}"/>
              </a:ext>
            </a:extLst>
          </p:cNvPr>
          <p:cNvSpPr/>
          <p:nvPr/>
        </p:nvSpPr>
        <p:spPr>
          <a:xfrm>
            <a:off x="0" y="5718175"/>
            <a:ext cx="12192000" cy="11445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86" tIns="38393" rIns="76786" bIns="38393" anchor="ctr"/>
          <a:lstStyle/>
          <a:p>
            <a:pPr algn="ctr" eaLnBrk="1" hangingPunct="1">
              <a:defRPr/>
            </a:pPr>
            <a:endParaRPr lang="en-NZ"/>
          </a:p>
        </p:txBody>
      </p:sp>
      <p:pic>
        <p:nvPicPr>
          <p:cNvPr id="6" name="Picture 5" descr="Graphical user interface, website&#10;&#10;Description automatically generated">
            <a:extLst>
              <a:ext uri="{FF2B5EF4-FFF2-40B4-BE49-F238E27FC236}">
                <a16:creationId xmlns:a16="http://schemas.microsoft.com/office/drawing/2014/main" id="{DC49C824-0D18-4D8B-BE34-DE0FECBEF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8" y="-20521"/>
            <a:ext cx="12204137" cy="68785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8F1B2EAB-5D72-4767-98A2-020071F598F0}"/>
              </a:ext>
            </a:extLst>
          </p:cNvPr>
          <p:cNvSpPr>
            <a:spLocks noGrp="1"/>
          </p:cNvSpPr>
          <p:nvPr>
            <p:ph type="title"/>
          </p:nvPr>
        </p:nvSpPr>
        <p:spPr>
          <a:xfrm>
            <a:off x="1667553" y="527605"/>
            <a:ext cx="10219035" cy="916230"/>
          </a:xfrm>
        </p:spPr>
        <p:txBody>
          <a:bodyPr>
            <a:normAutofit fontScale="90000"/>
          </a:bodyPr>
          <a:lstStyle/>
          <a:p>
            <a:r>
              <a:rPr lang="en-NZ" altLang="en-US" dirty="0"/>
              <a:t>Ngā Tūranga me ngā </a:t>
            </a:r>
            <a:r>
              <a:rPr lang="en-NZ" altLang="en-US" dirty="0" err="1"/>
              <a:t>Kawenga</a:t>
            </a:r>
            <a:r>
              <a:rPr lang="en-NZ" altLang="en-US" dirty="0"/>
              <a:t> Āpiha Pōti Matua </a:t>
            </a:r>
            <a:br>
              <a:rPr lang="en-NZ" altLang="en-US" dirty="0"/>
            </a:br>
            <a:r>
              <a:rPr lang="en-NZ" altLang="en-US" dirty="0"/>
              <a:t>Electoral Officer Role and Responsibilities</a:t>
            </a:r>
            <a:endParaRPr lang="en-US" altLang="en-US" dirty="0"/>
          </a:p>
        </p:txBody>
      </p:sp>
      <p:sp>
        <p:nvSpPr>
          <p:cNvPr id="5" name="Content Placeholder 4">
            <a:extLst>
              <a:ext uri="{FF2B5EF4-FFF2-40B4-BE49-F238E27FC236}">
                <a16:creationId xmlns:a16="http://schemas.microsoft.com/office/drawing/2014/main" id="{64E775A6-9416-4D81-8FB6-8DE2A725E85F}"/>
              </a:ext>
            </a:extLst>
          </p:cNvPr>
          <p:cNvSpPr>
            <a:spLocks noGrp="1"/>
          </p:cNvSpPr>
          <p:nvPr>
            <p:ph idx="1"/>
          </p:nvPr>
        </p:nvSpPr>
        <p:spPr>
          <a:xfrm>
            <a:off x="1667554" y="1749245"/>
            <a:ext cx="10219034" cy="4733855"/>
          </a:xfrm>
        </p:spPr>
        <p:txBody>
          <a:bodyPr/>
          <a:lstStyle/>
          <a:p>
            <a:r>
              <a:rPr lang="en-NZ" dirty="0"/>
              <a:t>The Electoral Officer (EO) is solely responsible for the conduct of the election</a:t>
            </a:r>
          </a:p>
          <a:p>
            <a:r>
              <a:rPr lang="en-NZ" dirty="0"/>
              <a:t>The EO is not subject to the directions of any local authority, elected members, or the CE</a:t>
            </a:r>
          </a:p>
          <a:p>
            <a:r>
              <a:rPr lang="en-US" dirty="0"/>
              <a:t>Provides a level playing field for all candidates</a:t>
            </a:r>
          </a:p>
          <a:p>
            <a:endParaRPr lang="en-NZ" dirty="0"/>
          </a:p>
          <a:p>
            <a:r>
              <a:rPr lang="en-NZ" altLang="en-US" b="1" dirty="0">
                <a:solidFill>
                  <a:srgbClr val="FF0000"/>
                </a:solidFill>
              </a:rPr>
              <a:t>NB</a:t>
            </a:r>
            <a:r>
              <a:rPr lang="en-NZ" altLang="en-US" dirty="0">
                <a:solidFill>
                  <a:srgbClr val="FF0000"/>
                </a:solidFill>
              </a:rPr>
              <a:t> Not responsible for monitoring campaigning by candidates.  Only deals with alleged breaches of the Act by passing them to the Police.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pPr eaLnBrk="1" hangingPunct="1"/>
            <a:r>
              <a:rPr lang="en-NZ" altLang="en-US" dirty="0" err="1"/>
              <a:t>Wātaka</a:t>
            </a:r>
            <a:r>
              <a:rPr lang="en-NZ" altLang="en-US" dirty="0"/>
              <a:t> </a:t>
            </a:r>
            <a:r>
              <a:rPr lang="en-NZ" altLang="en-US" dirty="0" err="1"/>
              <a:t>Pōti</a:t>
            </a:r>
            <a:r>
              <a:rPr lang="en-NZ" altLang="en-US" dirty="0"/>
              <a:t> </a:t>
            </a:r>
            <a:r>
              <a:rPr lang="en-NZ" altLang="en-US" b="1" dirty="0"/>
              <a:t>| Election Timetable</a:t>
            </a:r>
            <a:endParaRPr lang="en-US" altLang="en-US" b="1" dirty="0"/>
          </a:p>
        </p:txBody>
      </p:sp>
      <p:sp>
        <p:nvSpPr>
          <p:cNvPr id="18435" name="Content Placeholder 4"/>
          <p:cNvSpPr>
            <a:spLocks noGrp="1"/>
          </p:cNvSpPr>
          <p:nvPr>
            <p:ph idx="1"/>
          </p:nvPr>
        </p:nvSpPr>
        <p:spPr>
          <a:xfrm>
            <a:off x="1667555" y="1443835"/>
            <a:ext cx="10219034" cy="4428447"/>
          </a:xfrm>
        </p:spPr>
        <p:txBody>
          <a:bodyPr/>
          <a:lstStyle/>
          <a:p>
            <a:pPr marL="0" indent="0" eaLnBrk="1" hangingPunct="1">
              <a:buNone/>
            </a:pPr>
            <a:r>
              <a:rPr lang="en-NZ" altLang="en-US" sz="2000" dirty="0"/>
              <a:t>Election Period starts		</a:t>
            </a:r>
            <a:r>
              <a:rPr lang="en-NZ" altLang="en-US" sz="2000" b="1" dirty="0"/>
              <a:t>8 July </a:t>
            </a:r>
            <a:r>
              <a:rPr lang="en-NZ" altLang="en-US" sz="2000" dirty="0"/>
              <a:t>(Friday)</a:t>
            </a:r>
          </a:p>
          <a:p>
            <a:pPr marL="0" indent="0" eaLnBrk="1" hangingPunct="1">
              <a:buNone/>
            </a:pPr>
            <a:r>
              <a:rPr lang="en-NZ" altLang="en-US" sz="2000" dirty="0"/>
              <a:t>Nominations open		</a:t>
            </a:r>
            <a:r>
              <a:rPr lang="en-NZ" altLang="en-US" sz="2000" b="1" dirty="0"/>
              <a:t>15 July </a:t>
            </a:r>
            <a:r>
              <a:rPr lang="en-NZ" altLang="en-US" sz="2000" dirty="0"/>
              <a:t>(Friday)</a:t>
            </a:r>
          </a:p>
          <a:p>
            <a:pPr marL="0" indent="0" eaLnBrk="1" hangingPunct="1">
              <a:buNone/>
            </a:pPr>
            <a:r>
              <a:rPr lang="en-NZ" altLang="en-US" sz="2000" dirty="0"/>
              <a:t>Electoral signs can go up	</a:t>
            </a:r>
            <a:r>
              <a:rPr lang="en-NZ" altLang="en-US" sz="2000" b="1" dirty="0"/>
              <a:t>8 August </a:t>
            </a:r>
            <a:r>
              <a:rPr lang="en-NZ" altLang="en-US" sz="2000" dirty="0"/>
              <a:t>(Friday – 2 months prior)</a:t>
            </a:r>
          </a:p>
          <a:p>
            <a:pPr marL="0" indent="0" eaLnBrk="1" hangingPunct="1">
              <a:buNone/>
            </a:pPr>
            <a:r>
              <a:rPr lang="en-NZ" altLang="en-US" sz="2000" dirty="0"/>
              <a:t>Nominations close		</a:t>
            </a:r>
            <a:r>
              <a:rPr lang="en-NZ" altLang="en-US" sz="2000" b="1" dirty="0"/>
              <a:t>12 noon, 12 August </a:t>
            </a:r>
            <a:r>
              <a:rPr lang="en-NZ" altLang="en-US" sz="2000" dirty="0"/>
              <a:t>(Friday)</a:t>
            </a:r>
          </a:p>
          <a:p>
            <a:pPr marL="0" indent="0" eaLnBrk="1" hangingPunct="1">
              <a:buNone/>
            </a:pPr>
            <a:r>
              <a:rPr lang="en-NZ" altLang="en-US" sz="2000" dirty="0"/>
              <a:t>Delivery of voting papers	</a:t>
            </a:r>
            <a:r>
              <a:rPr lang="en-NZ" altLang="en-US" sz="2000" b="1" dirty="0"/>
              <a:t>16 – 21 September </a:t>
            </a:r>
            <a:r>
              <a:rPr lang="en-NZ" altLang="en-US" sz="2000" dirty="0"/>
              <a:t>(Friday - Wednesday)</a:t>
            </a:r>
          </a:p>
          <a:p>
            <a:pPr marL="0" indent="0" eaLnBrk="1" hangingPunct="1">
              <a:buNone/>
            </a:pPr>
            <a:r>
              <a:rPr lang="en-NZ" altLang="en-US" sz="2000" dirty="0"/>
              <a:t>Special voting period		</a:t>
            </a:r>
            <a:r>
              <a:rPr lang="en-NZ" altLang="en-US" sz="2000" b="1" dirty="0"/>
              <a:t>16 September to 8 October</a:t>
            </a:r>
          </a:p>
          <a:p>
            <a:pPr marL="0" indent="0" eaLnBrk="1" hangingPunct="1">
              <a:buNone/>
            </a:pPr>
            <a:r>
              <a:rPr lang="en-NZ" altLang="en-US" sz="2000" dirty="0"/>
              <a:t>Close of voting			</a:t>
            </a:r>
            <a:r>
              <a:rPr lang="en-NZ" altLang="en-US" sz="2000" b="1" dirty="0"/>
              <a:t>12 noon, 8 October </a:t>
            </a:r>
            <a:r>
              <a:rPr lang="en-NZ" altLang="en-US" sz="2000" dirty="0"/>
              <a:t>(Saturday)</a:t>
            </a:r>
          </a:p>
          <a:p>
            <a:pPr marL="0" indent="0" eaLnBrk="1" hangingPunct="1">
              <a:buNone/>
            </a:pPr>
            <a:r>
              <a:rPr lang="en-NZ" altLang="en-US" sz="2000" dirty="0"/>
              <a:t>Progress results available     	</a:t>
            </a:r>
            <a:r>
              <a:rPr lang="en-NZ" altLang="en-US" sz="2000" b="1" dirty="0"/>
              <a:t>8 October, approx 3pm</a:t>
            </a:r>
          </a:p>
          <a:p>
            <a:pPr marL="0" indent="0" eaLnBrk="1" hangingPunct="1">
              <a:buNone/>
            </a:pPr>
            <a:r>
              <a:rPr lang="en-NZ" altLang="en-US" sz="2000" dirty="0"/>
              <a:t>Removal of election signs	by midnight on </a:t>
            </a:r>
            <a:r>
              <a:rPr lang="en-NZ" altLang="en-US" sz="2000" b="1" dirty="0"/>
              <a:t>7 October </a:t>
            </a:r>
            <a:r>
              <a:rPr lang="en-NZ" altLang="en-US" sz="2000" dirty="0"/>
              <a:t>(Friday)</a:t>
            </a:r>
          </a:p>
          <a:p>
            <a:pPr marL="0" indent="0" eaLnBrk="1" hangingPunct="1">
              <a:buNone/>
            </a:pPr>
            <a:r>
              <a:rPr lang="en-NZ" altLang="en-US" sz="2000" dirty="0"/>
              <a:t>Official declaration	 	likely to be </a:t>
            </a:r>
            <a:r>
              <a:rPr lang="en-NZ" altLang="en-US" sz="2000" b="1" dirty="0"/>
              <a:t>13 October </a:t>
            </a:r>
            <a:r>
              <a:rPr lang="en-NZ" altLang="en-US" sz="2000" dirty="0"/>
              <a:t>(Thursday)</a:t>
            </a:r>
          </a:p>
          <a:p>
            <a:pPr marL="0" indent="0" eaLnBrk="1" hangingPunct="1">
              <a:buNone/>
            </a:pPr>
            <a:r>
              <a:rPr lang="en-NZ" altLang="en-US" sz="2000" dirty="0"/>
              <a:t>Candidate expenses deadline	probably </a:t>
            </a:r>
            <a:r>
              <a:rPr lang="en-NZ" altLang="en-US" sz="2000" b="1" dirty="0"/>
              <a:t>8 December </a:t>
            </a:r>
            <a:r>
              <a:rPr lang="en-NZ" altLang="en-US" sz="2000" dirty="0"/>
              <a:t>(Thursday)</a:t>
            </a:r>
            <a:endParaRPr lang="en-US" alt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eaLnBrk="1" hangingPunct="1">
              <a:defRPr/>
            </a:pPr>
            <a:r>
              <a:rPr lang="en-NZ" altLang="en-US" sz="3200" b="1" dirty="0">
                <a:solidFill>
                  <a:srgbClr val="003845"/>
                </a:solidFill>
                <a:latin typeface="Arial" panose="020B0604020202020204" pitchFamily="34" charset="0"/>
                <a:cs typeface="Arial" panose="020B0604020202020204" pitchFamily="34" charset="0"/>
              </a:rPr>
              <a:t>STV (Single Transferable Vote)</a:t>
            </a:r>
            <a:endParaRPr lang="en-NZ" sz="3200" b="1" dirty="0">
              <a:solidFill>
                <a:srgbClr val="00384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67555" y="1291130"/>
            <a:ext cx="10219034" cy="4581152"/>
          </a:xfrm>
        </p:spPr>
        <p:txBody>
          <a:bodyPr anchor="ctr"/>
          <a:lstStyle/>
          <a:p>
            <a:pPr>
              <a:defRPr/>
            </a:pPr>
            <a:r>
              <a:rPr lang="en-NZ" sz="2200" b="1" dirty="0"/>
              <a:t>Nelson City Council’s election is STV in 2022</a:t>
            </a:r>
          </a:p>
          <a:p>
            <a:pPr>
              <a:defRPr/>
            </a:pPr>
            <a:r>
              <a:rPr lang="en-NZ" sz="2100" dirty="0"/>
              <a:t>STV is all about ranking candidates you wish to vote for in your order of preference, i.e.:</a:t>
            </a:r>
          </a:p>
          <a:p>
            <a:pPr lvl="1">
              <a:defRPr/>
            </a:pPr>
            <a:r>
              <a:rPr lang="en-NZ" sz="2100" dirty="0">
                <a:latin typeface="Arial" panose="020B0604020202020204" pitchFamily="34" charset="0"/>
                <a:cs typeface="Arial" panose="020B0604020202020204" pitchFamily="34" charset="0"/>
              </a:rPr>
              <a:t>Write a “1” beside the name of your most preferred candidate</a:t>
            </a:r>
          </a:p>
          <a:p>
            <a:pPr lvl="1">
              <a:defRPr/>
            </a:pPr>
            <a:r>
              <a:rPr lang="en-NZ" sz="2100" dirty="0">
                <a:latin typeface="Arial" panose="020B0604020202020204" pitchFamily="34" charset="0"/>
                <a:cs typeface="Arial" panose="020B0604020202020204" pitchFamily="34" charset="0"/>
              </a:rPr>
              <a:t>Write a “2” beside the name of your second most preferred candidate, and so on….</a:t>
            </a:r>
          </a:p>
          <a:p>
            <a:pPr>
              <a:defRPr/>
            </a:pPr>
            <a:r>
              <a:rPr lang="en-NZ" sz="2100" dirty="0"/>
              <a:t>You can rank as </a:t>
            </a:r>
            <a:r>
              <a:rPr lang="en-NZ" sz="2100" b="1" dirty="0"/>
              <a:t>many</a:t>
            </a:r>
            <a:r>
              <a:rPr lang="en-NZ" sz="2100" dirty="0"/>
              <a:t> or as </a:t>
            </a:r>
            <a:r>
              <a:rPr lang="en-NZ" sz="2100" b="1" dirty="0"/>
              <a:t>few</a:t>
            </a:r>
            <a:r>
              <a:rPr lang="en-NZ" sz="2100" dirty="0"/>
              <a:t> candidates as you wish</a:t>
            </a:r>
          </a:p>
          <a:p>
            <a:pPr>
              <a:defRPr/>
            </a:pPr>
            <a:r>
              <a:rPr lang="en-NZ" sz="2100" dirty="0"/>
              <a:t>If there is someone you don’t want elected at all, don’t give them a ranking</a:t>
            </a:r>
          </a:p>
          <a:p>
            <a:pPr>
              <a:defRPr/>
            </a:pPr>
            <a:r>
              <a:rPr lang="en-NZ" sz="2100" dirty="0"/>
              <a:t>You must only write one number 1, one number 2 etc.</a:t>
            </a:r>
          </a:p>
          <a:p>
            <a:pPr>
              <a:defRPr/>
            </a:pPr>
            <a:r>
              <a:rPr lang="en-NZ" sz="2100" dirty="0"/>
              <a:t>You must not give the same ranking to more than one candidate</a:t>
            </a:r>
          </a:p>
          <a:p>
            <a:pPr>
              <a:defRPr/>
            </a:pPr>
            <a:r>
              <a:rPr lang="en-NZ" sz="2100" dirty="0"/>
              <a:t>Do </a:t>
            </a:r>
            <a:r>
              <a:rPr lang="en-NZ" sz="2100" b="1" dirty="0"/>
              <a:t>not</a:t>
            </a:r>
            <a:r>
              <a:rPr lang="en-NZ" sz="2100" dirty="0"/>
              <a:t> vote with a </a:t>
            </a:r>
            <a:r>
              <a:rPr lang="en-NZ" kern="0" dirty="0">
                <a:sym typeface="Wingdings" panose="05000000000000000000" pitchFamily="2" charset="2"/>
              </a:rPr>
              <a:t></a:t>
            </a:r>
            <a:r>
              <a:rPr lang="en-NZ" sz="2100" dirty="0"/>
              <a:t> or a </a:t>
            </a:r>
            <a:r>
              <a:rPr lang="en-NZ" dirty="0">
                <a:sym typeface="Wingdings" panose="05000000000000000000" pitchFamily="2" charset="2"/>
              </a:rPr>
              <a:t></a:t>
            </a:r>
            <a:endParaRPr lang="en-NZ" dirty="0"/>
          </a:p>
          <a:p>
            <a:pPr>
              <a:defRPr/>
            </a:pPr>
            <a:r>
              <a:rPr lang="en-NZ" sz="2100" dirty="0"/>
              <a:t>If a sequence is broken or doubled up, rankings up to that point are counted</a:t>
            </a:r>
          </a:p>
        </p:txBody>
      </p:sp>
    </p:spTree>
    <p:extLst>
      <p:ext uri="{BB962C8B-B14F-4D97-AF65-F5344CB8AC3E}">
        <p14:creationId xmlns:p14="http://schemas.microsoft.com/office/powerpoint/2010/main" val="54478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person&#10;&#10;Description automatically generated">
            <a:extLst>
              <a:ext uri="{FF2B5EF4-FFF2-40B4-BE49-F238E27FC236}">
                <a16:creationId xmlns:a16="http://schemas.microsoft.com/office/drawing/2014/main" id="{B1F3B978-AF71-47BB-A974-E5AD57759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81"/>
            <a:ext cx="12192000" cy="687168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8F015B59-ADEE-492A-91D8-47C0A5EB2A1A}"/>
              </a:ext>
            </a:extLst>
          </p:cNvPr>
          <p:cNvSpPr>
            <a:spLocks noGrp="1"/>
          </p:cNvSpPr>
          <p:nvPr>
            <p:ph type="title"/>
          </p:nvPr>
        </p:nvSpPr>
        <p:spPr>
          <a:xfrm>
            <a:off x="1514850" y="4176"/>
            <a:ext cx="10219035" cy="763525"/>
          </a:xfrm>
        </p:spPr>
        <p:txBody>
          <a:bodyPr>
            <a:normAutofit/>
          </a:bodyPr>
          <a:lstStyle/>
          <a:p>
            <a:pPr eaLnBrk="1" hangingPunct="1">
              <a:defRPr/>
            </a:pPr>
            <a:r>
              <a:rPr lang="en-NZ" altLang="en-US" dirty="0"/>
              <a:t>Ngā Take </a:t>
            </a:r>
            <a:r>
              <a:rPr lang="en-NZ" altLang="en-US" dirty="0" err="1"/>
              <a:t>Pōti</a:t>
            </a:r>
            <a:r>
              <a:rPr lang="en-NZ" altLang="en-US" dirty="0"/>
              <a:t> | </a:t>
            </a:r>
            <a:r>
              <a:rPr lang="en-NZ" altLang="en-US" b="1" dirty="0"/>
              <a:t>Nominations will be called for:</a:t>
            </a:r>
            <a:endParaRPr lang="en-US" altLang="en-US" b="1" dirty="0"/>
          </a:p>
        </p:txBody>
      </p:sp>
      <p:sp>
        <p:nvSpPr>
          <p:cNvPr id="20483" name="Content Placeholder 4"/>
          <p:cNvSpPr>
            <a:spLocks noGrp="1"/>
          </p:cNvSpPr>
          <p:nvPr>
            <p:ph idx="1"/>
          </p:nvPr>
        </p:nvSpPr>
        <p:spPr>
          <a:xfrm>
            <a:off x="1667555" y="1138425"/>
            <a:ext cx="10219034" cy="4733857"/>
          </a:xfrm>
        </p:spPr>
        <p:txBody>
          <a:bodyPr/>
          <a:lstStyle/>
          <a:p>
            <a:pPr marL="0" indent="0">
              <a:buNone/>
            </a:pPr>
            <a:r>
              <a:rPr lang="en-NZ" altLang="en-US" sz="2400" b="1" dirty="0"/>
              <a:t>Koromatua</a:t>
            </a:r>
            <a:r>
              <a:rPr lang="en-NZ" altLang="en-US" sz="2400" i="1" dirty="0"/>
              <a:t> </a:t>
            </a:r>
            <a:r>
              <a:rPr lang="en-NZ" altLang="en-US" sz="2400" b="1" dirty="0"/>
              <a:t>| Mayor</a:t>
            </a:r>
          </a:p>
          <a:p>
            <a:pPr marL="0" indent="0">
              <a:buNone/>
            </a:pPr>
            <a:endParaRPr lang="en-NZ" altLang="en-US" sz="1200" b="1" dirty="0"/>
          </a:p>
          <a:p>
            <a:pPr marL="0" indent="0">
              <a:buNone/>
            </a:pPr>
            <a:endParaRPr lang="en-NZ" altLang="en-US" sz="1200" b="1" dirty="0"/>
          </a:p>
          <a:p>
            <a:pPr marL="0" indent="0">
              <a:buNone/>
            </a:pPr>
            <a:r>
              <a:rPr lang="en-GB" altLang="en-US" sz="2400" b="1" dirty="0"/>
              <a:t>Kaikaunihera</a:t>
            </a:r>
            <a:r>
              <a:rPr lang="en-GB" altLang="en-US" sz="2400" i="1" dirty="0"/>
              <a:t> </a:t>
            </a:r>
            <a:r>
              <a:rPr lang="en-GB" altLang="en-US" sz="2400" b="1" dirty="0"/>
              <a:t>| Councillors</a:t>
            </a:r>
            <a:r>
              <a:rPr lang="en-GB" altLang="en-US" sz="1800" b="1" dirty="0"/>
              <a:t>  - </a:t>
            </a:r>
            <a:r>
              <a:rPr lang="en-GB" altLang="en-US" sz="1600" b="1" dirty="0"/>
              <a:t>12 councillors</a:t>
            </a:r>
            <a:endParaRPr lang="en-US" altLang="en-US" sz="1600" b="1" dirty="0"/>
          </a:p>
          <a:p>
            <a:pPr lvl="1">
              <a:buFont typeface="Wingdings" pitchFamily="2" charset="2"/>
              <a:buChar char="§"/>
            </a:pPr>
            <a:r>
              <a:rPr lang="en-US" altLang="en-US" sz="1600" b="1" dirty="0">
                <a:latin typeface="Arial" panose="020B0604020202020204" pitchFamily="34" charset="0"/>
                <a:cs typeface="Arial" panose="020B0604020202020204" pitchFamily="34" charset="0"/>
              </a:rPr>
              <a:t>Stoke-</a:t>
            </a:r>
            <a:r>
              <a:rPr lang="en-US" altLang="en-US" sz="1600" b="1" dirty="0" err="1">
                <a:latin typeface="Arial" panose="020B0604020202020204" pitchFamily="34" charset="0"/>
                <a:cs typeface="Arial" panose="020B0604020202020204" pitchFamily="34" charset="0"/>
              </a:rPr>
              <a:t>Tāhunanui</a:t>
            </a:r>
            <a:r>
              <a:rPr lang="en-US" altLang="en-US" sz="1600" b="1" dirty="0">
                <a:latin typeface="Arial" panose="020B0604020202020204" pitchFamily="34" charset="0"/>
                <a:cs typeface="Arial" panose="020B0604020202020204" pitchFamily="34" charset="0"/>
              </a:rPr>
              <a:t> Ward		4 </a:t>
            </a:r>
            <a:r>
              <a:rPr lang="en-US" altLang="en-US" sz="1600" b="1" dirty="0" err="1">
                <a:latin typeface="Arial" panose="020B0604020202020204" pitchFamily="34" charset="0"/>
                <a:cs typeface="Arial" panose="020B0604020202020204" pitchFamily="34" charset="0"/>
              </a:rPr>
              <a:t>councillors</a:t>
            </a:r>
            <a:endParaRPr lang="en-US" altLang="en-US" sz="1600" b="1" dirty="0">
              <a:latin typeface="Arial" panose="020B0604020202020204" pitchFamily="34" charset="0"/>
              <a:cs typeface="Arial" panose="020B0604020202020204" pitchFamily="34" charset="0"/>
            </a:endParaRPr>
          </a:p>
          <a:p>
            <a:pPr lvl="1">
              <a:buFont typeface="Wingdings" pitchFamily="2" charset="2"/>
              <a:buChar char="§"/>
            </a:pPr>
            <a:r>
              <a:rPr lang="en-US" altLang="en-US" sz="1600" b="1" dirty="0">
                <a:latin typeface="Arial" panose="020B0604020202020204" pitchFamily="34" charset="0"/>
                <a:cs typeface="Arial" panose="020B0604020202020204" pitchFamily="34" charset="0"/>
              </a:rPr>
              <a:t>Central Ward			4 </a:t>
            </a:r>
            <a:r>
              <a:rPr lang="en-US" altLang="en-US" sz="1600" b="1" dirty="0" err="1">
                <a:latin typeface="Arial" panose="020B0604020202020204" pitchFamily="34" charset="0"/>
                <a:cs typeface="Arial" panose="020B0604020202020204" pitchFamily="34" charset="0"/>
              </a:rPr>
              <a:t>councillors</a:t>
            </a:r>
            <a:endParaRPr lang="en-US" altLang="en-US" sz="1600" b="1" dirty="0">
              <a:latin typeface="Arial" panose="020B0604020202020204" pitchFamily="34" charset="0"/>
              <a:cs typeface="Arial" panose="020B0604020202020204" pitchFamily="34" charset="0"/>
            </a:endParaRPr>
          </a:p>
          <a:p>
            <a:pPr lvl="1">
              <a:buFont typeface="Wingdings" pitchFamily="2" charset="2"/>
              <a:buChar char="§"/>
            </a:pPr>
            <a:r>
              <a:rPr lang="en-US" altLang="en-US" sz="1600" b="1" dirty="0">
                <a:latin typeface="Arial" panose="020B0604020202020204" pitchFamily="34" charset="0"/>
                <a:cs typeface="Arial" panose="020B0604020202020204" pitchFamily="34" charset="0"/>
              </a:rPr>
              <a:t>Whakatū Māori Ward		1 </a:t>
            </a:r>
            <a:r>
              <a:rPr lang="en-US" altLang="en-US" sz="1600" b="1" dirty="0" err="1">
                <a:latin typeface="Arial" panose="020B0604020202020204" pitchFamily="34" charset="0"/>
                <a:cs typeface="Arial" panose="020B0604020202020204" pitchFamily="34" charset="0"/>
              </a:rPr>
              <a:t>councillor</a:t>
            </a:r>
            <a:endParaRPr lang="en-US" altLang="en-US" sz="1600" b="1" dirty="0">
              <a:latin typeface="Arial" panose="020B0604020202020204" pitchFamily="34" charset="0"/>
              <a:cs typeface="Arial" panose="020B0604020202020204" pitchFamily="34" charset="0"/>
            </a:endParaRPr>
          </a:p>
          <a:p>
            <a:pPr lvl="1">
              <a:buFont typeface="Wingdings" pitchFamily="2" charset="2"/>
              <a:buChar char="§"/>
            </a:pPr>
            <a:r>
              <a:rPr lang="en-US" altLang="en-US" sz="1600" b="1" dirty="0">
                <a:latin typeface="Arial" panose="020B0604020202020204" pitchFamily="34" charset="0"/>
                <a:cs typeface="Arial" panose="020B0604020202020204" pitchFamily="34" charset="0"/>
              </a:rPr>
              <a:t>Council At Large			3 </a:t>
            </a:r>
            <a:r>
              <a:rPr lang="en-US" altLang="en-US" sz="1600" b="1" dirty="0" err="1">
                <a:latin typeface="Arial" panose="020B0604020202020204" pitchFamily="34" charset="0"/>
                <a:cs typeface="Arial" panose="020B0604020202020204" pitchFamily="34" charset="0"/>
              </a:rPr>
              <a:t>councillors</a:t>
            </a:r>
            <a:endParaRPr lang="en-US" altLang="en-US" sz="1600" b="1" dirty="0">
              <a:latin typeface="Arial" panose="020B0604020202020204" pitchFamily="34" charset="0"/>
              <a:cs typeface="Arial" panose="020B0604020202020204" pitchFamily="34" charset="0"/>
            </a:endParaRPr>
          </a:p>
          <a:p>
            <a:pPr marL="0" indent="0">
              <a:buNone/>
            </a:pPr>
            <a:endParaRPr lang="en-US" altLang="en-US" sz="1200" b="1" dirty="0"/>
          </a:p>
          <a:p>
            <a:pPr marL="0" indent="0">
              <a:buNone/>
            </a:pPr>
            <a:endParaRPr lang="en-US" altLang="en-US" sz="1200" b="1" dirty="0"/>
          </a:p>
          <a:p>
            <a:pPr lvl="1">
              <a:buFont typeface="Wingdings" pitchFamily="2" charset="2"/>
              <a:buChar char="§"/>
            </a:pPr>
            <a:endParaRPr lang="en-US" altLang="en-US" sz="1200" b="1" dirty="0">
              <a:latin typeface="Arial" panose="020B0604020202020204" pitchFamily="34" charset="0"/>
              <a:cs typeface="Arial" panose="020B0604020202020204" pitchFamily="34" charset="0"/>
            </a:endParaRPr>
          </a:p>
          <a:p>
            <a:pPr marL="0" indent="0" eaLnBrk="1" hangingPunct="1">
              <a:buNone/>
            </a:pPr>
            <a:r>
              <a:rPr lang="en-NZ" altLang="en-US" sz="2000" dirty="0"/>
              <a:t>All candidate names are in </a:t>
            </a:r>
            <a:r>
              <a:rPr lang="en-NZ" altLang="en-US" sz="2000" b="1" dirty="0"/>
              <a:t>random</a:t>
            </a:r>
            <a:r>
              <a:rPr lang="en-NZ" altLang="en-US" sz="2000" dirty="0"/>
              <a:t> order</a:t>
            </a:r>
            <a:endParaRPr lang="en-US"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NZ" altLang="en-US" dirty="0" err="1"/>
              <a:t>Whakaaringa</a:t>
            </a:r>
            <a:r>
              <a:rPr lang="en-NZ" altLang="en-US" b="0" dirty="0">
                <a:solidFill>
                  <a:schemeClr val="tx1"/>
                </a:solidFill>
              </a:rPr>
              <a:t> </a:t>
            </a:r>
            <a:r>
              <a:rPr lang="en-NZ" altLang="en-US" dirty="0"/>
              <a:t>| Nomination Process</a:t>
            </a:r>
            <a:endParaRPr lang="en-US" altLang="en-US" dirty="0"/>
          </a:p>
        </p:txBody>
      </p:sp>
      <p:sp>
        <p:nvSpPr>
          <p:cNvPr id="21507" name="Content Placeholder 4"/>
          <p:cNvSpPr>
            <a:spLocks noGrp="1"/>
          </p:cNvSpPr>
          <p:nvPr>
            <p:ph idx="1"/>
          </p:nvPr>
        </p:nvSpPr>
        <p:spPr>
          <a:xfrm>
            <a:off x="1362144" y="1291130"/>
            <a:ext cx="10829855" cy="4581152"/>
          </a:xfrm>
        </p:spPr>
        <p:txBody>
          <a:bodyPr/>
          <a:lstStyle/>
          <a:p>
            <a:pPr marL="0" indent="0">
              <a:buNone/>
            </a:pPr>
            <a:r>
              <a:rPr lang="en-NZ" altLang="en-US" sz="1800" b="1" dirty="0"/>
              <a:t>Nomination Period – 4 weeks</a:t>
            </a:r>
          </a:p>
          <a:p>
            <a:r>
              <a:rPr lang="en-NZ" altLang="en-US" sz="1800" dirty="0"/>
              <a:t>Nominations open Friday 15 July</a:t>
            </a:r>
          </a:p>
          <a:p>
            <a:r>
              <a:rPr lang="en-NZ" altLang="en-US" sz="1800" dirty="0"/>
              <a:t>Nominations close at midday Friday 12 August</a:t>
            </a:r>
          </a:p>
          <a:p>
            <a:endParaRPr lang="en-NZ" altLang="en-US" sz="1800" dirty="0"/>
          </a:p>
          <a:p>
            <a:pPr marL="0" indent="0">
              <a:buNone/>
            </a:pPr>
            <a:r>
              <a:rPr lang="en-NZ" altLang="en-US" sz="1800" b="1" dirty="0"/>
              <a:t>All nomination documents </a:t>
            </a:r>
            <a:r>
              <a:rPr lang="en-NZ" altLang="en-US" sz="1800" b="1" dirty="0">
                <a:solidFill>
                  <a:srgbClr val="FF0000"/>
                </a:solidFill>
              </a:rPr>
              <a:t>must</a:t>
            </a:r>
            <a:r>
              <a:rPr lang="en-NZ" altLang="en-US" sz="1800" b="1" dirty="0"/>
              <a:t> be submitted together</a:t>
            </a:r>
          </a:p>
          <a:p>
            <a:r>
              <a:rPr lang="en-NZ" altLang="en-US" sz="1800" dirty="0"/>
              <a:t>Nomination paper, profile statement, photo, evidence of $200 deposit</a:t>
            </a:r>
          </a:p>
          <a:p>
            <a:r>
              <a:rPr lang="en-NZ" altLang="en-US" sz="1800" dirty="0"/>
              <a:t>Must provide </a:t>
            </a:r>
            <a:r>
              <a:rPr lang="en-NZ" altLang="en-US" sz="1800" b="1" dirty="0"/>
              <a:t>evidence of NZ Citizenship </a:t>
            </a:r>
            <a:r>
              <a:rPr lang="en-NZ" altLang="en-US" sz="1800" dirty="0"/>
              <a:t>(passport, birth certificate)</a:t>
            </a:r>
          </a:p>
          <a:p>
            <a:r>
              <a:rPr lang="en-NZ" altLang="en-US" sz="1800" dirty="0"/>
              <a:t>Must come to NCC customer service centre if in person, can be scanned and emailed to the DEO at </a:t>
            </a:r>
            <a:r>
              <a:rPr lang="en-NZ" altLang="en-US" sz="1800" dirty="0">
                <a:hlinkClick r:id="rId2"/>
              </a:rPr>
              <a:t>elections@ncc.govt.nz</a:t>
            </a:r>
            <a:r>
              <a:rPr lang="en-NZ" altLang="en-US" sz="1800" dirty="0"/>
              <a:t>  </a:t>
            </a:r>
          </a:p>
          <a:p>
            <a:r>
              <a:rPr lang="en-NZ" altLang="en-US" sz="1800" dirty="0"/>
              <a:t>Will accept online banking of deposits – evidence required</a:t>
            </a:r>
          </a:p>
          <a:p>
            <a:r>
              <a:rPr lang="en-NZ" altLang="en-US" sz="1800" dirty="0"/>
              <a:t>Cheques will </a:t>
            </a:r>
            <a:r>
              <a:rPr lang="en-NZ" altLang="en-US" sz="1800" b="1" dirty="0"/>
              <a:t>not</a:t>
            </a:r>
            <a:r>
              <a:rPr lang="en-NZ" altLang="en-US" sz="1800" dirty="0"/>
              <a:t> be accepted</a:t>
            </a:r>
          </a:p>
          <a:p>
            <a:r>
              <a:rPr lang="en-NZ" altLang="en-US" sz="1800" dirty="0"/>
              <a:t>Nomination paper includes warning for candidates to be aware that contact details will be public info</a:t>
            </a:r>
          </a:p>
          <a:p>
            <a:r>
              <a:rPr lang="en-NZ" altLang="en-US" sz="1800" dirty="0"/>
              <a:t>Can use commonly used name on voting papers – but no titles</a:t>
            </a:r>
          </a:p>
          <a:p>
            <a:r>
              <a:rPr lang="en-NZ" altLang="en-US" sz="1800" dirty="0"/>
              <a:t>Party affiliations – cannot be offensive, confusing, or too long</a:t>
            </a:r>
          </a:p>
        </p:txBody>
      </p:sp>
    </p:spTree>
    <p:extLst>
      <p:ext uri="{BB962C8B-B14F-4D97-AF65-F5344CB8AC3E}">
        <p14:creationId xmlns:p14="http://schemas.microsoft.com/office/powerpoint/2010/main" val="59781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NZ" altLang="en-US" dirty="0" err="1"/>
              <a:t>Whakaaringa</a:t>
            </a:r>
            <a:r>
              <a:rPr lang="en-NZ" altLang="en-US" dirty="0"/>
              <a:t> | Nomination Process </a:t>
            </a:r>
            <a:r>
              <a:rPr lang="en-NZ" altLang="en-US" sz="1800" b="0" dirty="0"/>
              <a:t>(continued)</a:t>
            </a:r>
            <a:endParaRPr lang="en-US" altLang="en-US" sz="1800" b="0" dirty="0"/>
          </a:p>
        </p:txBody>
      </p:sp>
      <p:sp>
        <p:nvSpPr>
          <p:cNvPr id="22531" name="Content Placeholder 4"/>
          <p:cNvSpPr>
            <a:spLocks noGrp="1"/>
          </p:cNvSpPr>
          <p:nvPr>
            <p:ph idx="1"/>
          </p:nvPr>
        </p:nvSpPr>
        <p:spPr>
          <a:xfrm>
            <a:off x="1667555" y="1443834"/>
            <a:ext cx="10219034" cy="4428447"/>
          </a:xfrm>
        </p:spPr>
        <p:txBody>
          <a:bodyPr/>
          <a:lstStyle/>
          <a:p>
            <a:pPr marL="0" indent="0">
              <a:buNone/>
            </a:pPr>
            <a:r>
              <a:rPr lang="en-NZ" altLang="en-US" sz="1800" b="1" dirty="0"/>
              <a:t>Candidate </a:t>
            </a:r>
            <a:r>
              <a:rPr lang="en-NZ" altLang="en-US" sz="1800" b="1" dirty="0">
                <a:solidFill>
                  <a:srgbClr val="FF0000"/>
                </a:solidFill>
              </a:rPr>
              <a:t>must</a:t>
            </a:r>
            <a:r>
              <a:rPr lang="en-NZ" altLang="en-US" sz="1800" b="1" dirty="0"/>
              <a:t> state if standing in any other elections</a:t>
            </a:r>
          </a:p>
          <a:p>
            <a:r>
              <a:rPr lang="en-NZ" altLang="en-US" sz="1800" dirty="0"/>
              <a:t>Mayor, Ward, Comm Bd, LTs, other TAs?</a:t>
            </a:r>
          </a:p>
          <a:p>
            <a:r>
              <a:rPr lang="en-NZ" altLang="en-US" sz="1800" dirty="0">
                <a:solidFill>
                  <a:srgbClr val="FF0000"/>
                </a:solidFill>
              </a:rPr>
              <a:t>Is shown at top of profile statement</a:t>
            </a:r>
          </a:p>
          <a:p>
            <a:r>
              <a:rPr lang="en-NZ" altLang="en-US" sz="1800" dirty="0"/>
              <a:t>Is not included in the 150 words</a:t>
            </a:r>
          </a:p>
          <a:p>
            <a:r>
              <a:rPr lang="en-NZ" altLang="en-US" sz="1800" dirty="0"/>
              <a:t>Applies to standing anywhere in Aotearoa New Zealand</a:t>
            </a:r>
          </a:p>
          <a:p>
            <a:r>
              <a:rPr lang="en-NZ" altLang="en-US" sz="1800" dirty="0"/>
              <a:t>Must update earlier nomination form if not included</a:t>
            </a:r>
          </a:p>
          <a:p>
            <a:r>
              <a:rPr lang="en-NZ" altLang="en-US" sz="1800" b="1" dirty="0"/>
              <a:t>Nomination paper is a public document, open for inspection</a:t>
            </a:r>
          </a:p>
          <a:p>
            <a:endParaRPr lang="en-NZ" altLang="en-US" sz="1800" dirty="0"/>
          </a:p>
          <a:p>
            <a:pPr marL="0" indent="0">
              <a:buNone/>
            </a:pPr>
            <a:r>
              <a:rPr lang="en-NZ" altLang="en-US" sz="1800" b="1" dirty="0"/>
              <a:t>Candidate </a:t>
            </a:r>
            <a:r>
              <a:rPr lang="en-NZ" altLang="en-US" sz="1800" b="1" dirty="0">
                <a:solidFill>
                  <a:srgbClr val="FF0000"/>
                </a:solidFill>
              </a:rPr>
              <a:t>must</a:t>
            </a:r>
            <a:r>
              <a:rPr lang="en-NZ" altLang="en-US" sz="1800" b="1" dirty="0"/>
              <a:t> state if reside in area of election or not</a:t>
            </a:r>
          </a:p>
          <a:p>
            <a:r>
              <a:rPr lang="en-NZ" altLang="en-US" sz="1800" dirty="0"/>
              <a:t>My principal place of residence </a:t>
            </a:r>
            <a:r>
              <a:rPr lang="en-NZ" altLang="en-US" sz="1800" dirty="0">
                <a:solidFill>
                  <a:srgbClr val="FF0000"/>
                </a:solidFill>
              </a:rPr>
              <a:t>is WITHIN / is NOT WITHIN </a:t>
            </a:r>
            <a:r>
              <a:rPr lang="en-NZ" altLang="en-US" sz="1800" dirty="0"/>
              <a:t>the area</a:t>
            </a:r>
          </a:p>
          <a:p>
            <a:r>
              <a:rPr lang="en-NZ" altLang="en-US" sz="1800" dirty="0">
                <a:solidFill>
                  <a:srgbClr val="FF0000"/>
                </a:solidFill>
              </a:rPr>
              <a:t>Is shown at the top of the profile statement</a:t>
            </a:r>
          </a:p>
          <a:p>
            <a:r>
              <a:rPr lang="en-NZ" altLang="en-US" sz="1800" dirty="0"/>
              <a:t>Is not included in the 150 words</a:t>
            </a:r>
          </a:p>
          <a:p>
            <a:endParaRPr lang="en-NZ" altLang="en-US" sz="1800" dirty="0"/>
          </a:p>
        </p:txBody>
      </p:sp>
    </p:spTree>
    <p:extLst>
      <p:ext uri="{BB962C8B-B14F-4D97-AF65-F5344CB8AC3E}">
        <p14:creationId xmlns:p14="http://schemas.microsoft.com/office/powerpoint/2010/main" val="291780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22195"/>
            <a:ext cx="12192000" cy="763525"/>
          </a:xfrm>
        </p:spPr>
        <p:txBody>
          <a:bodyPr/>
          <a:lstStyle/>
          <a:p>
            <a:pPr algn="ctr"/>
            <a:r>
              <a:rPr lang="en-NZ" altLang="en-US" dirty="0" err="1"/>
              <a:t>Pepa</a:t>
            </a:r>
            <a:r>
              <a:rPr lang="en-NZ" altLang="en-US" dirty="0"/>
              <a:t> </a:t>
            </a:r>
            <a:r>
              <a:rPr lang="en-NZ" altLang="en-US" dirty="0" err="1"/>
              <a:t>Pōti</a:t>
            </a:r>
            <a:r>
              <a:rPr lang="en-NZ" altLang="en-US" dirty="0"/>
              <a:t> | Voting Paper</a:t>
            </a:r>
          </a:p>
        </p:txBody>
      </p:sp>
      <p:pic>
        <p:nvPicPr>
          <p:cNvPr id="10" name="Picture 9">
            <a:extLst>
              <a:ext uri="{FF2B5EF4-FFF2-40B4-BE49-F238E27FC236}">
                <a16:creationId xmlns:a16="http://schemas.microsoft.com/office/drawing/2014/main" id="{43D031CD-07A9-49CD-8EDC-6ED1A2706EC0}"/>
              </a:ext>
            </a:extLst>
          </p:cNvPr>
          <p:cNvPicPr>
            <a:picLocks noChangeAspect="1"/>
          </p:cNvPicPr>
          <p:nvPr/>
        </p:nvPicPr>
        <p:blipFill>
          <a:blip r:embed="rId3"/>
          <a:stretch>
            <a:fillRect/>
          </a:stretch>
        </p:blipFill>
        <p:spPr>
          <a:xfrm>
            <a:off x="3004025" y="1121329"/>
            <a:ext cx="6183950" cy="553530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NZ" altLang="en-US" b="0" dirty="0" err="1"/>
              <a:t>Pōti</a:t>
            </a:r>
            <a:r>
              <a:rPr lang="en-NZ" altLang="en-US" b="0" dirty="0"/>
              <a:t> </a:t>
            </a:r>
            <a:r>
              <a:rPr lang="en-NZ" altLang="en-US" b="0" dirty="0" err="1"/>
              <a:t>Tīma</a:t>
            </a:r>
            <a:r>
              <a:rPr lang="en-NZ" altLang="en-US" b="0" dirty="0"/>
              <a:t> </a:t>
            </a:r>
            <a:r>
              <a:rPr lang="en-NZ" altLang="en-US" dirty="0"/>
              <a:t>| Electoral Team</a:t>
            </a:r>
            <a:endParaRPr lang="en-US" altLang="en-US" dirty="0"/>
          </a:p>
        </p:txBody>
      </p:sp>
      <p:sp>
        <p:nvSpPr>
          <p:cNvPr id="15363" name="Content Placeholder 4"/>
          <p:cNvSpPr>
            <a:spLocks noGrp="1"/>
          </p:cNvSpPr>
          <p:nvPr>
            <p:ph idx="1"/>
          </p:nvPr>
        </p:nvSpPr>
        <p:spPr/>
        <p:txBody>
          <a:bodyPr/>
          <a:lstStyle/>
          <a:p>
            <a:r>
              <a:rPr lang="en-NZ" altLang="en-US" dirty="0"/>
              <a:t>electionz.com Ltd contracted by Nelson City Council </a:t>
            </a:r>
          </a:p>
          <a:p>
            <a:endParaRPr lang="en-NZ" altLang="en-US" dirty="0"/>
          </a:p>
          <a:p>
            <a:r>
              <a:rPr lang="en-NZ" altLang="en-US" b="1" dirty="0"/>
              <a:t>Warwick Lampp </a:t>
            </a:r>
            <a:r>
              <a:rPr lang="en-NZ" altLang="en-US" dirty="0"/>
              <a:t>- NCC Electoral Officer | Āpiha Pōti Matua</a:t>
            </a:r>
          </a:p>
          <a:p>
            <a:endParaRPr lang="en-NZ" altLang="en-US" dirty="0"/>
          </a:p>
          <a:p>
            <a:r>
              <a:rPr lang="en-NZ" altLang="en-US" b="1" dirty="0"/>
              <a:t>Devorah (Devi) Nícuarta-Smith </a:t>
            </a:r>
            <a:r>
              <a:rPr lang="en-NZ" altLang="en-US" dirty="0"/>
              <a:t>- NCC Deputy Electoral Officer | Kaiwhakahaere Āpiha Pōti</a:t>
            </a:r>
          </a:p>
          <a:p>
            <a:endParaRPr lang="en-NZ" altLang="en-US" dirty="0"/>
          </a:p>
          <a:p>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4FA36E-FE16-4039-B549-96A6CC22E1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09440" y="187450"/>
            <a:ext cx="4585465" cy="6483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FD85039D-CEBE-4344-861E-41C0C4B23D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48705" y="165105"/>
            <a:ext cx="4601271" cy="6505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B5AD6E-DDDA-4CAF-84B7-A16D8F4C12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29641" y="1061830"/>
            <a:ext cx="8732717" cy="4734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1667555" y="219823"/>
            <a:ext cx="10219035" cy="763525"/>
          </a:xfrm>
        </p:spPr>
        <p:txBody>
          <a:bodyPr/>
          <a:lstStyle/>
          <a:p>
            <a:r>
              <a:rPr lang="en-NZ" altLang="en-US" dirty="0"/>
              <a:t>Te </a:t>
            </a:r>
            <a:r>
              <a:rPr lang="en-NZ" altLang="en-US" dirty="0" err="1"/>
              <a:t>Paearu</a:t>
            </a:r>
            <a:r>
              <a:rPr lang="en-NZ" altLang="en-US" dirty="0"/>
              <a:t> </a:t>
            </a:r>
            <a:r>
              <a:rPr lang="en-NZ" altLang="en-US" dirty="0" err="1"/>
              <a:t>Kaitono</a:t>
            </a:r>
            <a:r>
              <a:rPr lang="en-NZ" altLang="en-US" dirty="0"/>
              <a:t> | Candidate Qualifications</a:t>
            </a:r>
            <a:endParaRPr lang="en-US" altLang="en-US" dirty="0"/>
          </a:p>
        </p:txBody>
      </p:sp>
      <p:sp>
        <p:nvSpPr>
          <p:cNvPr id="26627" name="Content Placeholder 4"/>
          <p:cNvSpPr>
            <a:spLocks noGrp="1"/>
          </p:cNvSpPr>
          <p:nvPr>
            <p:ph idx="1"/>
          </p:nvPr>
        </p:nvSpPr>
        <p:spPr>
          <a:xfrm>
            <a:off x="1667555" y="1291130"/>
            <a:ext cx="10219034" cy="4581152"/>
          </a:xfrm>
        </p:spPr>
        <p:txBody>
          <a:bodyPr/>
          <a:lstStyle/>
          <a:p>
            <a:pPr marL="0" indent="0">
              <a:buNone/>
            </a:pPr>
            <a:r>
              <a:rPr lang="en-NZ" altLang="en-US" sz="1800" b="1" dirty="0"/>
              <a:t>MUST BE:</a:t>
            </a:r>
          </a:p>
          <a:p>
            <a:r>
              <a:rPr lang="en-NZ" altLang="en-US" sz="1800" dirty="0">
                <a:solidFill>
                  <a:srgbClr val="FF0000"/>
                </a:solidFill>
              </a:rPr>
              <a:t>A New Zealand citizen (required to provide evidence)</a:t>
            </a:r>
          </a:p>
          <a:p>
            <a:r>
              <a:rPr lang="en-NZ" altLang="en-US" sz="1800" dirty="0"/>
              <a:t>Enrolled on the </a:t>
            </a:r>
            <a:r>
              <a:rPr lang="en-NZ" altLang="en-US" sz="1800" dirty="0">
                <a:solidFill>
                  <a:srgbClr val="FF0000"/>
                </a:solidFill>
              </a:rPr>
              <a:t>parliamentary electoral roll </a:t>
            </a:r>
            <a:r>
              <a:rPr lang="en-NZ" altLang="en-US" sz="1800" dirty="0"/>
              <a:t>(in NZ)</a:t>
            </a:r>
          </a:p>
          <a:p>
            <a:r>
              <a:rPr lang="en-NZ" altLang="en-US" sz="1800" dirty="0"/>
              <a:t>Nominator and seconder on the roll in the area</a:t>
            </a:r>
          </a:p>
          <a:p>
            <a:endParaRPr lang="en-NZ" altLang="en-US" sz="1800" dirty="0"/>
          </a:p>
          <a:p>
            <a:pPr marL="0" indent="0">
              <a:buNone/>
            </a:pPr>
            <a:r>
              <a:rPr lang="en-NZ" altLang="en-US" sz="1800" b="1" dirty="0"/>
              <a:t>CANNOT:</a:t>
            </a:r>
          </a:p>
          <a:p>
            <a:r>
              <a:rPr lang="en-NZ" altLang="en-US" sz="1800" dirty="0"/>
              <a:t>Stand for a ward and At Large at the same time</a:t>
            </a:r>
          </a:p>
          <a:p>
            <a:r>
              <a:rPr lang="en-NZ" altLang="en-US" sz="1800" dirty="0"/>
              <a:t>Be serving a prison sentence of three or more years</a:t>
            </a:r>
          </a:p>
          <a:p>
            <a:r>
              <a:rPr lang="en-NZ" altLang="en-US" sz="1800" dirty="0"/>
              <a:t>Have interest in a contract over $25K per year with council</a:t>
            </a:r>
          </a:p>
          <a:p>
            <a:endParaRPr lang="en-NZ" altLang="en-US" sz="1800" dirty="0"/>
          </a:p>
          <a:p>
            <a:pPr marL="0" indent="0">
              <a:buNone/>
            </a:pPr>
            <a:r>
              <a:rPr lang="en-NZ" altLang="en-US" sz="1800" b="1" dirty="0"/>
              <a:t>CAN STAND:</a:t>
            </a:r>
          </a:p>
          <a:p>
            <a:r>
              <a:rPr lang="en-NZ" altLang="en-US" sz="1800" dirty="0"/>
              <a:t>For both mayor and councillor, or another council</a:t>
            </a:r>
          </a:p>
          <a:p>
            <a:r>
              <a:rPr lang="en-NZ" altLang="en-US" sz="1800" dirty="0"/>
              <a:t>For the Māori ward if non-maori or on the general roll</a:t>
            </a:r>
          </a:p>
          <a:p>
            <a:r>
              <a:rPr lang="en-NZ" altLang="en-US" sz="1800" dirty="0"/>
              <a:t>If a council employee, but must resign if elected as mayor or councillor</a:t>
            </a:r>
          </a:p>
          <a:p>
            <a:r>
              <a:rPr lang="en-NZ" altLang="en-US" sz="1800" dirty="0"/>
              <a:t>If you live outside area, but must state that on nomination paper</a:t>
            </a:r>
            <a:endParaRPr lang="en-US" altLang="en-US" sz="1800" dirty="0"/>
          </a:p>
        </p:txBody>
      </p:sp>
    </p:spTree>
    <p:extLst>
      <p:ext uri="{BB962C8B-B14F-4D97-AF65-F5344CB8AC3E}">
        <p14:creationId xmlns:p14="http://schemas.microsoft.com/office/powerpoint/2010/main" val="301758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r>
              <a:rPr lang="en-NZ" altLang="en-US" dirty="0"/>
              <a:t>Ngā Maunu Kaitono | Candidate Withdrawals</a:t>
            </a:r>
            <a:endParaRPr lang="en-US" altLang="en-US" dirty="0"/>
          </a:p>
        </p:txBody>
      </p:sp>
      <p:sp>
        <p:nvSpPr>
          <p:cNvPr id="27651" name="Content Placeholder 4"/>
          <p:cNvSpPr>
            <a:spLocks noGrp="1"/>
          </p:cNvSpPr>
          <p:nvPr>
            <p:ph idx="1"/>
          </p:nvPr>
        </p:nvSpPr>
        <p:spPr>
          <a:xfrm>
            <a:off x="1667555" y="1443834"/>
            <a:ext cx="10219034" cy="4428447"/>
          </a:xfrm>
        </p:spPr>
        <p:txBody>
          <a:bodyPr/>
          <a:lstStyle/>
          <a:p>
            <a:r>
              <a:rPr lang="en-NZ" altLang="en-US" dirty="0"/>
              <a:t>A candidate cannot strategically or politically withdraw after nominations have closed</a:t>
            </a:r>
          </a:p>
          <a:p>
            <a:endParaRPr lang="en-NZ" altLang="en-US" sz="1200" dirty="0"/>
          </a:p>
          <a:p>
            <a:r>
              <a:rPr lang="en-NZ" altLang="en-US" dirty="0"/>
              <a:t>Same as for parliamentary elections, i.e. death or incapacity only</a:t>
            </a:r>
          </a:p>
          <a:p>
            <a:endParaRPr lang="en-NZ" altLang="en-US" sz="1200" dirty="0"/>
          </a:p>
          <a:p>
            <a:r>
              <a:rPr lang="en-NZ" altLang="en-US" dirty="0"/>
              <a:t>Medical certificate required – deposit refunded</a:t>
            </a:r>
          </a:p>
          <a:p>
            <a:endParaRPr lang="en-NZ" altLang="en-US" sz="1200" dirty="0"/>
          </a:p>
          <a:p>
            <a:r>
              <a:rPr lang="en-NZ" altLang="en-US" dirty="0"/>
              <a:t>Withdrawal application can be made by candidate or their agent</a:t>
            </a: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1362146" y="374900"/>
            <a:ext cx="10524444" cy="1221640"/>
          </a:xfrm>
        </p:spPr>
        <p:txBody>
          <a:bodyPr>
            <a:normAutofit fontScale="90000"/>
          </a:bodyPr>
          <a:lstStyle/>
          <a:p>
            <a:r>
              <a:rPr lang="en-NZ" altLang="en-US" dirty="0"/>
              <a:t>Ngā kōrero whaitake me ngā whakaahua a te </a:t>
            </a:r>
            <a:r>
              <a:rPr lang="en-NZ" altLang="en-US" dirty="0" err="1"/>
              <a:t>Kaitono</a:t>
            </a:r>
            <a:r>
              <a:rPr lang="en-NZ" altLang="en-US" dirty="0"/>
              <a:t>  Candidate Profile Statements and Photos</a:t>
            </a:r>
            <a:endParaRPr lang="en-US" altLang="en-US" dirty="0"/>
          </a:p>
        </p:txBody>
      </p:sp>
      <p:sp>
        <p:nvSpPr>
          <p:cNvPr id="28675" name="Content Placeholder 4"/>
          <p:cNvSpPr>
            <a:spLocks noGrp="1"/>
          </p:cNvSpPr>
          <p:nvPr>
            <p:ph idx="1"/>
          </p:nvPr>
        </p:nvSpPr>
        <p:spPr>
          <a:xfrm>
            <a:off x="1667554" y="1607501"/>
            <a:ext cx="10219034" cy="4733855"/>
          </a:xfrm>
        </p:spPr>
        <p:txBody>
          <a:bodyPr/>
          <a:lstStyle/>
          <a:p>
            <a:pPr marL="0" indent="0">
              <a:buNone/>
            </a:pPr>
            <a:r>
              <a:rPr lang="en-NZ" altLang="en-US" sz="1800" b="1" dirty="0"/>
              <a:t>Profiles</a:t>
            </a:r>
          </a:p>
          <a:p>
            <a:r>
              <a:rPr lang="en-NZ" altLang="en-US" sz="1800" dirty="0">
                <a:solidFill>
                  <a:srgbClr val="FF0000"/>
                </a:solidFill>
              </a:rPr>
              <a:t>May</a:t>
            </a:r>
            <a:r>
              <a:rPr lang="en-NZ" altLang="en-US" sz="1800" dirty="0"/>
              <a:t> be provided (not mandatory) – see page 16</a:t>
            </a:r>
          </a:p>
          <a:p>
            <a:r>
              <a:rPr lang="en-NZ" altLang="en-US" sz="1800" dirty="0"/>
              <a:t>must be provided electronically with the other nomination documents as a MS Word doc, not a pdf, not hand-written</a:t>
            </a:r>
          </a:p>
          <a:p>
            <a:r>
              <a:rPr lang="en-NZ" altLang="en-US" sz="1800" dirty="0"/>
              <a:t>Up to </a:t>
            </a:r>
            <a:r>
              <a:rPr lang="en-NZ" altLang="en-US" sz="1800" b="1" dirty="0"/>
              <a:t>150</a:t>
            </a:r>
            <a:r>
              <a:rPr lang="en-NZ" altLang="en-US" sz="1800" dirty="0"/>
              <a:t> words about the candidate, their policies and intentions </a:t>
            </a:r>
          </a:p>
          <a:p>
            <a:r>
              <a:rPr lang="en-NZ" altLang="en-US" sz="1800" dirty="0"/>
              <a:t>Cannot comment on policies etc of any other candidate</a:t>
            </a:r>
          </a:p>
          <a:p>
            <a:r>
              <a:rPr lang="en-NZ" altLang="en-US" sz="1800" dirty="0"/>
              <a:t>Can be emailed to the DEO but hard copies must be attached to nom paper, </a:t>
            </a:r>
            <a:r>
              <a:rPr lang="en-NZ" altLang="en-US" sz="1800" dirty="0">
                <a:solidFill>
                  <a:srgbClr val="FF0000"/>
                </a:solidFill>
              </a:rPr>
              <a:t>i.e. all docs submitted together</a:t>
            </a:r>
          </a:p>
          <a:p>
            <a:r>
              <a:rPr lang="en-NZ" altLang="en-US" sz="1800" dirty="0"/>
              <a:t>EO not required to verify or investigate any information included in profile </a:t>
            </a:r>
          </a:p>
          <a:p>
            <a:r>
              <a:rPr lang="en-NZ" altLang="en-US" sz="1800" dirty="0"/>
              <a:t>Profiles on council website as soon as ready after close of nominations</a:t>
            </a:r>
          </a:p>
          <a:p>
            <a:r>
              <a:rPr lang="en-NZ" altLang="en-US" sz="1800" dirty="0"/>
              <a:t>Candidate contact details on council website after close of nominations</a:t>
            </a:r>
            <a:endParaRPr lang="en-US" altLang="en-US" sz="1800" dirty="0"/>
          </a:p>
          <a:p>
            <a:pPr marL="0" indent="0">
              <a:buNone/>
            </a:pPr>
            <a:r>
              <a:rPr lang="en-NZ" altLang="en-US" sz="1800" b="1" dirty="0"/>
              <a:t>Photos</a:t>
            </a:r>
          </a:p>
          <a:p>
            <a:r>
              <a:rPr lang="en-NZ" altLang="en-US" sz="1800" dirty="0"/>
              <a:t>Photos in </a:t>
            </a:r>
            <a:r>
              <a:rPr lang="en-NZ" altLang="en-US" sz="1800" dirty="0">
                <a:solidFill>
                  <a:srgbClr val="FF0000"/>
                </a:solidFill>
              </a:rPr>
              <a:t>colour, within last 12 months</a:t>
            </a:r>
            <a:r>
              <a:rPr lang="en-NZ" altLang="en-US" sz="1800" dirty="0"/>
              <a:t>, head and shoulders shot only (no hats, sunglasses, children, pets or friends)</a:t>
            </a:r>
          </a:p>
          <a:p>
            <a:r>
              <a:rPr lang="en-NZ" altLang="en-US" sz="1800" dirty="0"/>
              <a:t>Photos provided as jpgs, scanned at 300 dpi</a:t>
            </a:r>
          </a:p>
        </p:txBody>
      </p:sp>
    </p:spTree>
    <p:extLst>
      <p:ext uri="{BB962C8B-B14F-4D97-AF65-F5344CB8AC3E}">
        <p14:creationId xmlns:p14="http://schemas.microsoft.com/office/powerpoint/2010/main" val="148120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0" y="222195"/>
            <a:ext cx="12192000" cy="763525"/>
          </a:xfrm>
        </p:spPr>
        <p:txBody>
          <a:bodyPr>
            <a:normAutofit fontScale="90000"/>
          </a:bodyPr>
          <a:lstStyle/>
          <a:p>
            <a:pPr algn="ctr" eaLnBrk="1" hangingPunct="1"/>
            <a:r>
              <a:rPr lang="en-NZ" altLang="en-US" dirty="0"/>
              <a:t>Hei tauira mō te </a:t>
            </a:r>
            <a:r>
              <a:rPr lang="en-NZ" altLang="en-US" dirty="0" err="1"/>
              <a:t>whakaritenga</a:t>
            </a:r>
            <a:br>
              <a:rPr lang="en-NZ" altLang="en-US" b="0" dirty="0"/>
            </a:br>
            <a:r>
              <a:rPr lang="en-NZ" altLang="en-US" b="1" dirty="0"/>
              <a:t>Example Profile Statement</a:t>
            </a:r>
            <a:endParaRPr lang="en-US" altLang="en-US" b="1" dirty="0"/>
          </a:p>
        </p:txBody>
      </p:sp>
      <p:pic>
        <p:nvPicPr>
          <p:cNvPr id="5" name="Picture 4">
            <a:extLst>
              <a:ext uri="{FF2B5EF4-FFF2-40B4-BE49-F238E27FC236}">
                <a16:creationId xmlns:a16="http://schemas.microsoft.com/office/drawing/2014/main" id="{234C4488-B97A-48BE-8F62-9D0F9F41ED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0" y="1596540"/>
            <a:ext cx="6096000" cy="3566160"/>
          </a:xfrm>
          <a:prstGeom prst="rect">
            <a:avLst/>
          </a:prstGeom>
        </p:spPr>
      </p:pic>
      <p:sp>
        <p:nvSpPr>
          <p:cNvPr id="7" name="TextBox 6">
            <a:extLst>
              <a:ext uri="{FF2B5EF4-FFF2-40B4-BE49-F238E27FC236}">
                <a16:creationId xmlns:a16="http://schemas.microsoft.com/office/drawing/2014/main" id="{D43DD5F4-4421-4BD9-8580-441A2FE7EFBF}"/>
              </a:ext>
            </a:extLst>
          </p:cNvPr>
          <p:cNvSpPr txBox="1"/>
          <p:nvPr/>
        </p:nvSpPr>
        <p:spPr>
          <a:xfrm>
            <a:off x="9073816" y="2970885"/>
            <a:ext cx="2308358" cy="369332"/>
          </a:xfrm>
          <a:prstGeom prst="rect">
            <a:avLst/>
          </a:prstGeom>
          <a:noFill/>
        </p:spPr>
        <p:txBody>
          <a:bodyPr wrap="square" rtlCol="0">
            <a:spAutoFit/>
          </a:bodyPr>
          <a:lstStyle/>
          <a:p>
            <a:r>
              <a:rPr lang="en-NZ" dirty="0">
                <a:solidFill>
                  <a:srgbClr val="FF0000"/>
                </a:solidFill>
              </a:rPr>
              <a:t>Auto-populated text</a:t>
            </a:r>
          </a:p>
        </p:txBody>
      </p:sp>
      <p:sp>
        <p:nvSpPr>
          <p:cNvPr id="10" name="TextBox 9">
            <a:extLst>
              <a:ext uri="{FF2B5EF4-FFF2-40B4-BE49-F238E27FC236}">
                <a16:creationId xmlns:a16="http://schemas.microsoft.com/office/drawing/2014/main" id="{425F960F-1EB2-4E65-96EE-1792B016AA44}"/>
              </a:ext>
            </a:extLst>
          </p:cNvPr>
          <p:cNvSpPr txBox="1"/>
          <p:nvPr/>
        </p:nvSpPr>
        <p:spPr>
          <a:xfrm>
            <a:off x="9073816" y="3532325"/>
            <a:ext cx="2308358" cy="369332"/>
          </a:xfrm>
          <a:prstGeom prst="rect">
            <a:avLst/>
          </a:prstGeom>
          <a:noFill/>
        </p:spPr>
        <p:txBody>
          <a:bodyPr wrap="square" rtlCol="0">
            <a:spAutoFit/>
          </a:bodyPr>
          <a:lstStyle/>
          <a:p>
            <a:r>
              <a:rPr lang="en-NZ" dirty="0">
                <a:solidFill>
                  <a:srgbClr val="00B0F0"/>
                </a:solidFill>
              </a:rPr>
              <a:t>Hard-coded text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7D37B31B-0C28-4EE7-BD3C-A4D19F41F0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81"/>
            <a:ext cx="12192000" cy="687168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r>
              <a:rPr lang="en-NZ" altLang="en-US" dirty="0" err="1"/>
              <a:t>Whakahaeretia</a:t>
            </a:r>
            <a:r>
              <a:rPr lang="en-NZ" altLang="en-US" dirty="0"/>
              <a:t> | Campaigning</a:t>
            </a:r>
            <a:endParaRPr lang="en-US" altLang="en-US" dirty="0"/>
          </a:p>
        </p:txBody>
      </p:sp>
      <p:sp>
        <p:nvSpPr>
          <p:cNvPr id="31747" name="Content Placeholder 4"/>
          <p:cNvSpPr>
            <a:spLocks noGrp="1"/>
          </p:cNvSpPr>
          <p:nvPr>
            <p:ph idx="1"/>
          </p:nvPr>
        </p:nvSpPr>
        <p:spPr/>
        <p:txBody>
          <a:bodyPr/>
          <a:lstStyle/>
          <a:p>
            <a:r>
              <a:rPr lang="en-NZ" altLang="en-US" sz="1850" dirty="0"/>
              <a:t>Can commence any time</a:t>
            </a:r>
          </a:p>
          <a:p>
            <a:r>
              <a:rPr lang="en-NZ" altLang="en-US" sz="1850" dirty="0"/>
              <a:t>Generally no rules around campaigning or conduct, but:</a:t>
            </a:r>
          </a:p>
          <a:p>
            <a:pPr lvl="1"/>
            <a:r>
              <a:rPr lang="en-NZ" altLang="en-US" sz="1850" dirty="0">
                <a:latin typeface="Arial" panose="020B0604020202020204" pitchFamily="34" charset="0"/>
                <a:cs typeface="Arial" panose="020B0604020202020204" pitchFamily="34" charset="0"/>
              </a:rPr>
              <a:t>Can’t use council resources for campaigning (logo, branding, colours, council FB or twitter feed, photos, council buildings)</a:t>
            </a:r>
          </a:p>
          <a:p>
            <a:pPr lvl="1"/>
            <a:r>
              <a:rPr lang="en-NZ" altLang="en-US" sz="1850" dirty="0">
                <a:latin typeface="Arial" panose="020B0604020202020204" pitchFamily="34" charset="0"/>
                <a:cs typeface="Arial" panose="020B0604020202020204" pitchFamily="34" charset="0"/>
              </a:rPr>
              <a:t>Voting papers should not be collected from electors by candidates or their assistants</a:t>
            </a:r>
          </a:p>
          <a:p>
            <a:pPr lvl="1"/>
            <a:r>
              <a:rPr lang="en-NZ" altLang="en-US" sz="1850" b="1" dirty="0">
                <a:latin typeface="Arial" panose="020B0604020202020204" pitchFamily="34" charset="0"/>
                <a:cs typeface="Arial" panose="020B0604020202020204" pitchFamily="34" charset="0"/>
              </a:rPr>
              <a:t>No campaigning or electioneering in council chambers or on council premises</a:t>
            </a:r>
          </a:p>
          <a:p>
            <a:r>
              <a:rPr lang="en-NZ" altLang="en-US" sz="1850" dirty="0"/>
              <a:t>Election expenses for campaigning must be recorded and declared in a return after the election</a:t>
            </a:r>
          </a:p>
          <a:p>
            <a:r>
              <a:rPr lang="en-NZ" altLang="en-US" sz="1850" dirty="0">
                <a:solidFill>
                  <a:srgbClr val="FF0000"/>
                </a:solidFill>
              </a:rPr>
              <a:t>Any campaign material </a:t>
            </a:r>
            <a:r>
              <a:rPr lang="en-NZ" altLang="en-US" sz="1850" dirty="0"/>
              <a:t>(signs, posters, billboards, flyers, ads, cars, social media) </a:t>
            </a:r>
            <a:r>
              <a:rPr lang="en-NZ" altLang="en-US" sz="1850" dirty="0">
                <a:solidFill>
                  <a:srgbClr val="FF0000"/>
                </a:solidFill>
              </a:rPr>
              <a:t>must have an authorisation </a:t>
            </a:r>
            <a:r>
              <a:rPr lang="en-NZ" altLang="en-US" sz="1850" dirty="0"/>
              <a:t>from the candidate or their agent, stating their name and contact details</a:t>
            </a:r>
          </a:p>
          <a:p>
            <a:pPr lvl="1"/>
            <a:r>
              <a:rPr lang="en-NZ" altLang="en-US" sz="1850" dirty="0">
                <a:latin typeface="Arial" panose="020B0604020202020204" pitchFamily="34" charset="0"/>
                <a:cs typeface="Arial" panose="020B0604020202020204" pitchFamily="34" charset="0"/>
              </a:rPr>
              <a:t>Can be address, mobile, email, PO Box</a:t>
            </a:r>
          </a:p>
          <a:p>
            <a:pPr lvl="1"/>
            <a:r>
              <a:rPr lang="en-NZ" altLang="en-US" sz="1850" dirty="0">
                <a:latin typeface="Arial" panose="020B0604020202020204" pitchFamily="34" charset="0"/>
                <a:cs typeface="Arial" panose="020B0604020202020204" pitchFamily="34" charset="0"/>
              </a:rPr>
              <a:t>Must be on the front of the sign or promotional material (not the back)</a:t>
            </a:r>
          </a:p>
          <a:p>
            <a:r>
              <a:rPr lang="en-NZ" altLang="en-US" sz="1850" dirty="0"/>
              <a:t>Any content of signs is subject to ASA guidelines and complaints process – must be factual</a:t>
            </a:r>
          </a:p>
          <a:p>
            <a:r>
              <a:rPr lang="en-NZ" altLang="en-US" sz="1850" dirty="0"/>
              <a:t>Usual rules of defamation apply but don’t complain to the EO if you don’t like what someone says about you!</a:t>
            </a:r>
            <a:endParaRPr lang="en-US" altLang="en-US" sz="1850" dirty="0"/>
          </a:p>
        </p:txBody>
      </p:sp>
    </p:spTree>
    <p:extLst>
      <p:ext uri="{BB962C8B-B14F-4D97-AF65-F5344CB8AC3E}">
        <p14:creationId xmlns:p14="http://schemas.microsoft.com/office/powerpoint/2010/main" val="3735479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NZ" altLang="en-US" dirty="0" err="1"/>
              <a:t>Pae</a:t>
            </a:r>
            <a:r>
              <a:rPr lang="en-NZ" altLang="en-US" dirty="0"/>
              <a:t> </a:t>
            </a:r>
            <a:r>
              <a:rPr lang="en-NZ" altLang="en-US" dirty="0" err="1"/>
              <a:t>Pāpāho</a:t>
            </a:r>
            <a:r>
              <a:rPr lang="en-NZ" altLang="en-US" dirty="0"/>
              <a:t> </a:t>
            </a:r>
            <a:r>
              <a:rPr lang="en-NZ" altLang="en-US" dirty="0" err="1"/>
              <a:t>Pāpori</a:t>
            </a:r>
            <a:r>
              <a:rPr lang="en-NZ" altLang="en-US" dirty="0"/>
              <a:t> | Social Media</a:t>
            </a:r>
            <a:endParaRPr lang="en-US" altLang="en-US" dirty="0"/>
          </a:p>
        </p:txBody>
      </p:sp>
      <p:sp>
        <p:nvSpPr>
          <p:cNvPr id="32771" name="Rectangle 3"/>
          <p:cNvSpPr>
            <a:spLocks noGrp="1"/>
          </p:cNvSpPr>
          <p:nvPr>
            <p:ph idx="1"/>
          </p:nvPr>
        </p:nvSpPr>
        <p:spPr>
          <a:xfrm>
            <a:off x="1667555" y="1291130"/>
            <a:ext cx="10219034" cy="4581152"/>
          </a:xfrm>
        </p:spPr>
        <p:txBody>
          <a:bodyPr/>
          <a:lstStyle/>
          <a:p>
            <a:pPr marL="0" indent="0">
              <a:buNone/>
            </a:pPr>
            <a:r>
              <a:rPr lang="en-NZ" altLang="en-US" sz="1900" b="1" dirty="0"/>
              <a:t>Beware of Social Media! During the three-month election period:</a:t>
            </a:r>
          </a:p>
          <a:p>
            <a:r>
              <a:rPr lang="en-GB" altLang="en-US" sz="1900" dirty="0"/>
              <a:t>Council’s social media channels will unlike / unfollow all candidate social media channels</a:t>
            </a:r>
          </a:p>
          <a:p>
            <a:r>
              <a:rPr lang="en-GB" altLang="en-US" sz="1900" dirty="0"/>
              <a:t>Candidates must not link their own social media channels (if they are used for campaigning purposes) to the Council’s social media channels, and must ensure that they have the appropriate authorisation</a:t>
            </a:r>
          </a:p>
          <a:p>
            <a:r>
              <a:rPr lang="en-NZ" altLang="en-US" sz="1900" b="1" dirty="0"/>
              <a:t>Council social media channels cannot be used for electioneering by candidates or members of the public – will be constantly monitored and strictly enforced</a:t>
            </a:r>
          </a:p>
          <a:p>
            <a:r>
              <a:rPr lang="en-GB" altLang="en-US" sz="1900" dirty="0"/>
              <a:t>Any post - positive or negative - made by any individual specifically relating to their own or someone else's nomination, intention to run for Council or election campaign, will be removed</a:t>
            </a:r>
          </a:p>
          <a:p>
            <a:r>
              <a:rPr lang="en-GB" altLang="en-US" sz="1900" dirty="0"/>
              <a:t>Council’s social media channels will remain neutral. Council will promote elections and the importance of voting but will not associate these posts with any candidates</a:t>
            </a:r>
          </a:p>
          <a:p>
            <a:r>
              <a:rPr lang="en-GB" altLang="en-US" sz="1900" dirty="0"/>
              <a:t>During the lead up to elections, the current Mayor and Councillors may be used in social media posts where it is appropriate and is considered ‘business as usual’ to use them. </a:t>
            </a:r>
            <a:endParaRPr lang="en-US" altLang="en-US" sz="1900" dirty="0"/>
          </a:p>
        </p:txBody>
      </p:sp>
    </p:spTree>
    <p:extLst>
      <p:ext uri="{BB962C8B-B14F-4D97-AF65-F5344CB8AC3E}">
        <p14:creationId xmlns:p14="http://schemas.microsoft.com/office/powerpoint/2010/main" val="2804296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NZ" altLang="en-US" dirty="0" err="1"/>
              <a:t>Pae</a:t>
            </a:r>
            <a:r>
              <a:rPr lang="en-NZ" altLang="en-US" dirty="0"/>
              <a:t> </a:t>
            </a:r>
            <a:r>
              <a:rPr lang="en-NZ" altLang="en-US" dirty="0" err="1"/>
              <a:t>Pāpāho</a:t>
            </a:r>
            <a:r>
              <a:rPr lang="en-NZ" altLang="en-US" dirty="0"/>
              <a:t> </a:t>
            </a:r>
            <a:r>
              <a:rPr lang="en-NZ" altLang="en-US" dirty="0" err="1"/>
              <a:t>Pāpori</a:t>
            </a:r>
            <a:r>
              <a:rPr lang="en-NZ" altLang="en-US" dirty="0"/>
              <a:t> | </a:t>
            </a:r>
            <a:r>
              <a:rPr lang="en-NZ" altLang="en-US" b="1" dirty="0"/>
              <a:t>Social Media </a:t>
            </a:r>
            <a:r>
              <a:rPr lang="en-NZ" altLang="en-US" sz="1600" b="1" dirty="0"/>
              <a:t>continued</a:t>
            </a:r>
          </a:p>
        </p:txBody>
      </p:sp>
      <p:sp>
        <p:nvSpPr>
          <p:cNvPr id="33795" name="Content Placeholder 2"/>
          <p:cNvSpPr>
            <a:spLocks noGrp="1"/>
          </p:cNvSpPr>
          <p:nvPr>
            <p:ph idx="1"/>
          </p:nvPr>
        </p:nvSpPr>
        <p:spPr>
          <a:xfrm>
            <a:off x="1667555" y="1443835"/>
            <a:ext cx="10219034" cy="4428447"/>
          </a:xfrm>
        </p:spPr>
        <p:txBody>
          <a:bodyPr/>
          <a:lstStyle/>
          <a:p>
            <a:pPr marL="266700" indent="-266700">
              <a:buNone/>
            </a:pPr>
            <a:r>
              <a:rPr lang="en-NZ" altLang="en-US" sz="2400" dirty="0"/>
              <a:t>This means, when with the intention of campaigning / electioneering: </a:t>
            </a:r>
          </a:p>
          <a:p>
            <a:pPr marL="266700" indent="-266700"/>
            <a:r>
              <a:rPr lang="en-NZ" altLang="en-US" sz="2400" dirty="0"/>
              <a:t>No posting on Council pages / accounts</a:t>
            </a:r>
          </a:p>
          <a:p>
            <a:pPr marL="266700" indent="-266700"/>
            <a:r>
              <a:rPr lang="en-NZ" altLang="en-US" sz="2400" dirty="0"/>
              <a:t>No comments / replies on Council pages</a:t>
            </a:r>
          </a:p>
          <a:p>
            <a:pPr marL="266700" indent="-266700"/>
            <a:r>
              <a:rPr lang="en-NZ" altLang="en-US" sz="2400" dirty="0"/>
              <a:t>No mentions with a tag (e.g. @NelsonCityCouncil)</a:t>
            </a:r>
          </a:p>
          <a:p>
            <a:pPr marL="266700" indent="-266700"/>
            <a:r>
              <a:rPr lang="en-NZ" altLang="en-US" sz="2400" dirty="0"/>
              <a:t>No picture tagging</a:t>
            </a:r>
          </a:p>
          <a:p>
            <a:pPr marL="266700" indent="-266700"/>
            <a:r>
              <a:rPr lang="en-NZ" altLang="en-US" sz="2400" dirty="0"/>
              <a:t>No rating or reviewing Council pages or posts</a:t>
            </a:r>
          </a:p>
          <a:p>
            <a:pPr marL="266700" indent="-266700">
              <a:buNone/>
            </a:pPr>
            <a:r>
              <a:rPr lang="en-NZ" altLang="en-US" sz="2400" dirty="0"/>
              <a:t>e.g. you cannot electioneer on Council’s channels, or piggyback on their audiences – see page 22</a:t>
            </a:r>
          </a:p>
          <a:p>
            <a:pPr marL="266700" indent="-266700"/>
            <a:r>
              <a:rPr lang="en-NZ" altLang="en-US" sz="2400" b="1" dirty="0"/>
              <a:t>It is illegal to post a photo of your completed voting paper on FB</a:t>
            </a:r>
          </a:p>
          <a:p>
            <a:pPr marL="266700" indent="-266700"/>
            <a:r>
              <a:rPr lang="en-NZ" altLang="en-US" sz="2400" dirty="0"/>
              <a:t>If using paid FB advertising, you will have to register as a politician</a:t>
            </a:r>
          </a:p>
          <a:p>
            <a:pPr marL="266700" indent="-266700">
              <a:buNone/>
            </a:pPr>
            <a:endParaRPr lang="en-NZ" altLang="en-US" dirty="0"/>
          </a:p>
        </p:txBody>
      </p:sp>
    </p:spTree>
    <p:extLst>
      <p:ext uri="{BB962C8B-B14F-4D97-AF65-F5344CB8AC3E}">
        <p14:creationId xmlns:p14="http://schemas.microsoft.com/office/powerpoint/2010/main" val="52825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F54E1175-C4C5-45E3-9878-7A80F8C2FF8A}"/>
              </a:ext>
            </a:extLst>
          </p:cNvPr>
          <p:cNvSpPr>
            <a:spLocks noGrp="1"/>
          </p:cNvSpPr>
          <p:nvPr>
            <p:ph type="title"/>
          </p:nvPr>
        </p:nvSpPr>
        <p:spPr>
          <a:xfrm>
            <a:off x="1667554" y="69490"/>
            <a:ext cx="10219035" cy="1068935"/>
          </a:xfrm>
        </p:spPr>
        <p:txBody>
          <a:bodyPr>
            <a:normAutofit fontScale="90000"/>
          </a:bodyPr>
          <a:lstStyle/>
          <a:p>
            <a:r>
              <a:rPr lang="en-NZ" altLang="en-US" dirty="0"/>
              <a:t>Ko wai a electionz.com? | Who are electionz.com?</a:t>
            </a:r>
            <a:endParaRPr lang="en-US" altLang="en-US" dirty="0"/>
          </a:p>
        </p:txBody>
      </p:sp>
      <p:sp>
        <p:nvSpPr>
          <p:cNvPr id="16387" name="Content Placeholder 4"/>
          <p:cNvSpPr>
            <a:spLocks noGrp="1"/>
          </p:cNvSpPr>
          <p:nvPr>
            <p:ph idx="1"/>
          </p:nvPr>
        </p:nvSpPr>
        <p:spPr>
          <a:xfrm>
            <a:off x="1667555" y="1138426"/>
            <a:ext cx="10219034" cy="4886560"/>
          </a:xfrm>
        </p:spPr>
        <p:txBody>
          <a:bodyPr/>
          <a:lstStyle/>
          <a:p>
            <a:r>
              <a:rPr lang="en-NZ" altLang="en-US" sz="1900" dirty="0"/>
              <a:t>Warwick Lampp, Electoral Officer, lives in Tauranga</a:t>
            </a:r>
          </a:p>
          <a:p>
            <a:r>
              <a:rPr lang="en-NZ" altLang="en-US" sz="1900" dirty="0"/>
              <a:t>Election services company based in Ōtautahi Christchurch</a:t>
            </a:r>
          </a:p>
          <a:p>
            <a:r>
              <a:rPr lang="en-NZ" altLang="en-US" sz="1900" dirty="0"/>
              <a:t>10 full time staff </a:t>
            </a:r>
          </a:p>
          <a:p>
            <a:r>
              <a:rPr lang="en-NZ" altLang="en-US" sz="1900" dirty="0"/>
              <a:t>Average 200 elections in NZ each year</a:t>
            </a:r>
          </a:p>
          <a:p>
            <a:r>
              <a:rPr lang="en-NZ" altLang="en-US" sz="1900" dirty="0"/>
              <a:t>Electoral Officer (EO) for 39 councils, 6 regional councils</a:t>
            </a:r>
          </a:p>
          <a:p>
            <a:r>
              <a:rPr lang="en-NZ" altLang="en-US" sz="1900" dirty="0"/>
              <a:t>Carrying out vote processing for 45 councils, approx 725K returned voting papers</a:t>
            </a:r>
          </a:p>
          <a:p>
            <a:r>
              <a:rPr lang="en-NZ" altLang="en-US" sz="1900" dirty="0"/>
              <a:t>Vote Processing centre in Ōtautahi Christchurch</a:t>
            </a:r>
          </a:p>
          <a:p>
            <a:r>
              <a:rPr lang="en-NZ" altLang="en-US" sz="1900" dirty="0"/>
              <a:t>Electoral Officer for:</a:t>
            </a:r>
          </a:p>
          <a:p>
            <a:pPr marL="0" indent="0">
              <a:buNone/>
            </a:pPr>
            <a:r>
              <a:rPr lang="en-NZ" altLang="en-US" sz="1900" dirty="0"/>
              <a:t>	Bay of Plenty, Greater Wellington, Canterbury, Otago, Southland, West Coast</a:t>
            </a:r>
          </a:p>
          <a:p>
            <a:pPr marL="0" indent="0">
              <a:buNone/>
            </a:pPr>
            <a:endParaRPr lang="en-NZ" altLang="en-US" sz="800" dirty="0"/>
          </a:p>
          <a:p>
            <a:pPr marL="0" indent="0">
              <a:buNone/>
            </a:pPr>
            <a:r>
              <a:rPr lang="en-NZ" altLang="en-US" sz="1900" dirty="0"/>
              <a:t>	Tauranga, Rotorua, Matamata-Piako, Taupō, Waipā, Ōtorohanga, Waitomo, South 	Waikato, Ruapehu, Rangītikei, Manawatū, Whanganui, Horowhenua, Napier, 	Hastings, Central Hawkes Bay, Carterton, Wellington, Masterton, South Wairarapa, 	Upper Hutt, Nelson, Tasman, Westland, Grey, Kaikōura, Hurunui, Waimakariri, 	Selwyn, Ashburton, Mackenzie, Waimate, Waitaki, Dunedin, Central Otago, Gore, 	Southland, Invercargill</a:t>
            </a:r>
            <a:endParaRPr lang="en-US" altLang="en-US" sz="19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en-NZ" altLang="en-US" dirty="0"/>
              <a:t>Ngā Tohu </a:t>
            </a:r>
            <a:r>
              <a:rPr lang="en-NZ" altLang="en-US" dirty="0" err="1"/>
              <a:t>Pōti</a:t>
            </a:r>
            <a:r>
              <a:rPr lang="en-NZ" altLang="en-US" dirty="0"/>
              <a:t> | Election signs</a:t>
            </a:r>
            <a:endParaRPr lang="en-US" altLang="en-US" dirty="0"/>
          </a:p>
        </p:txBody>
      </p:sp>
      <p:sp>
        <p:nvSpPr>
          <p:cNvPr id="34819" name="Content Placeholder 4"/>
          <p:cNvSpPr>
            <a:spLocks noGrp="1"/>
          </p:cNvSpPr>
          <p:nvPr>
            <p:ph idx="1"/>
          </p:nvPr>
        </p:nvSpPr>
        <p:spPr>
          <a:xfrm>
            <a:off x="1362144" y="1291130"/>
            <a:ext cx="10829855" cy="4581152"/>
          </a:xfrm>
        </p:spPr>
        <p:txBody>
          <a:bodyPr/>
          <a:lstStyle/>
          <a:p>
            <a:r>
              <a:rPr lang="en-NZ" altLang="en-US" sz="2200" dirty="0"/>
              <a:t>See page </a:t>
            </a:r>
            <a:r>
              <a:rPr lang="en-NZ" altLang="en-US" sz="2200" dirty="0">
                <a:solidFill>
                  <a:schemeClr val="tx1"/>
                </a:solidFill>
              </a:rPr>
              <a:t>23</a:t>
            </a:r>
            <a:r>
              <a:rPr lang="en-NZ" altLang="en-US" sz="2200" dirty="0"/>
              <a:t> of candidate handbook</a:t>
            </a:r>
          </a:p>
          <a:p>
            <a:r>
              <a:rPr lang="en-NZ" altLang="en-US" sz="2200" dirty="0"/>
              <a:t>Election signs can go up from </a:t>
            </a:r>
            <a:r>
              <a:rPr lang="en-NZ" altLang="en-US" sz="2200" b="1" dirty="0"/>
              <a:t>Monday 8 August </a:t>
            </a:r>
            <a:r>
              <a:rPr lang="en-NZ" altLang="en-US" sz="2200" dirty="0"/>
              <a:t>(2 months </a:t>
            </a:r>
            <a:r>
              <a:rPr lang="en-US" altLang="en-US" sz="2200" dirty="0"/>
              <a:t>prior to election day)</a:t>
            </a:r>
            <a:endParaRPr lang="en-NZ" altLang="en-US" sz="2200" dirty="0"/>
          </a:p>
          <a:p>
            <a:r>
              <a:rPr lang="en-NZ" altLang="en-US" sz="2200" dirty="0"/>
              <a:t>Must comply with council hoardings policy re size and placement</a:t>
            </a:r>
          </a:p>
          <a:p>
            <a:r>
              <a:rPr lang="en-NZ" altLang="en-US" sz="2200" dirty="0"/>
              <a:t>Maximum of 10 signs per candidate in the city</a:t>
            </a:r>
          </a:p>
          <a:p>
            <a:r>
              <a:rPr lang="en-NZ" altLang="en-US" sz="2200" dirty="0"/>
              <a:t>Can be on private land, but only for 2 months</a:t>
            </a:r>
          </a:p>
          <a:p>
            <a:r>
              <a:rPr lang="en-NZ" altLang="en-US" sz="2200" dirty="0"/>
              <a:t>Waka Kotahi rules apply for State Highways, see page 24</a:t>
            </a:r>
          </a:p>
          <a:p>
            <a:r>
              <a:rPr lang="en-NZ" altLang="en-US" sz="2200" dirty="0"/>
              <a:t>Vehicle signwriting is ok – cost of running a vehicle if it is own personal transport is not an election expense</a:t>
            </a:r>
          </a:p>
          <a:p>
            <a:r>
              <a:rPr lang="en-NZ" altLang="en-US" sz="2200" b="1" dirty="0"/>
              <a:t>The cost of framing for a sign is not an election expense</a:t>
            </a:r>
          </a:p>
          <a:p>
            <a:r>
              <a:rPr lang="en-NZ" altLang="en-US" sz="2200" dirty="0"/>
              <a:t>Complaints about size and placement made to council’s Enforcement Officers – not the EO or DEO</a:t>
            </a:r>
          </a:p>
          <a:p>
            <a:r>
              <a:rPr lang="en-NZ" altLang="en-US" sz="2200" dirty="0"/>
              <a:t>Complaints about authorisations to the EO </a:t>
            </a:r>
            <a:endParaRPr lang="en-US" altLang="en-US" sz="2200" dirty="0"/>
          </a:p>
        </p:txBody>
      </p:sp>
    </p:spTree>
    <p:extLst>
      <p:ext uri="{BB962C8B-B14F-4D97-AF65-F5344CB8AC3E}">
        <p14:creationId xmlns:p14="http://schemas.microsoft.com/office/powerpoint/2010/main" val="2839837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NZ" altLang="en-US" dirty="0"/>
              <a:t>Ngā Pūtea Koha | Electoral Donations</a:t>
            </a:r>
            <a:endParaRPr lang="en-US" altLang="en-US" dirty="0"/>
          </a:p>
        </p:txBody>
      </p:sp>
      <p:sp>
        <p:nvSpPr>
          <p:cNvPr id="35843" name="Content Placeholder 4"/>
          <p:cNvSpPr>
            <a:spLocks noGrp="1"/>
          </p:cNvSpPr>
          <p:nvPr>
            <p:ph idx="1"/>
          </p:nvPr>
        </p:nvSpPr>
        <p:spPr>
          <a:xfrm>
            <a:off x="1667555" y="1291130"/>
            <a:ext cx="10219034" cy="4581152"/>
          </a:xfrm>
        </p:spPr>
        <p:txBody>
          <a:bodyPr/>
          <a:lstStyle/>
          <a:p>
            <a:r>
              <a:rPr lang="en-NZ" altLang="en-US" sz="2000" dirty="0"/>
              <a:t>No time limit on when donations are received, every donation to be recorded</a:t>
            </a:r>
          </a:p>
          <a:p>
            <a:r>
              <a:rPr lang="en-NZ" altLang="en-US" sz="2000" dirty="0"/>
              <a:t>You don’t have to accept a donation – be careful of reason for donation</a:t>
            </a:r>
          </a:p>
          <a:p>
            <a:r>
              <a:rPr lang="en-NZ" altLang="en-US" sz="2000" dirty="0"/>
              <a:t>Must be included in candidate expenditure return</a:t>
            </a:r>
          </a:p>
          <a:p>
            <a:r>
              <a:rPr lang="en-NZ" altLang="en-US" sz="2000" dirty="0"/>
              <a:t>No such thing as an “anonymous” donation if you know who it has come from:</a:t>
            </a:r>
          </a:p>
          <a:p>
            <a:pPr lvl="1"/>
            <a:r>
              <a:rPr lang="en-NZ" altLang="en-US" sz="2000" dirty="0"/>
              <a:t>someone can’t give a donation and ask for it to be treated anonymously</a:t>
            </a:r>
          </a:p>
          <a:p>
            <a:pPr lvl="1"/>
            <a:r>
              <a:rPr lang="en-NZ" altLang="en-US" sz="2000" dirty="0"/>
              <a:t>anonymous means you don’t know who it came from, can’t reasonably work it out </a:t>
            </a:r>
          </a:p>
          <a:p>
            <a:pPr lvl="1"/>
            <a:r>
              <a:rPr lang="en-NZ" altLang="en-US" sz="2000" dirty="0"/>
              <a:t>A third party who passes on a donation must disclose who the donor is</a:t>
            </a:r>
          </a:p>
          <a:p>
            <a:r>
              <a:rPr lang="en-NZ" altLang="en-US" sz="2000" dirty="0"/>
              <a:t>An anonymous donation cannot be over $1,500:</a:t>
            </a:r>
          </a:p>
          <a:p>
            <a:pPr lvl="1"/>
            <a:r>
              <a:rPr lang="en-NZ" altLang="en-US" sz="2000" dirty="0"/>
              <a:t>if it is, candidate can’t keep balance over $1,500, it must be given to EO to pass onto council</a:t>
            </a:r>
          </a:p>
          <a:p>
            <a:pPr lvl="1"/>
            <a:r>
              <a:rPr lang="en-NZ" altLang="en-US" sz="2000" dirty="0"/>
              <a:t>a donation made up of contributions (e.g. to a trust) is treated as one donation, and can’t be over $1,500 if anonymous</a:t>
            </a:r>
          </a:p>
          <a:p>
            <a:pPr lvl="1"/>
            <a:r>
              <a:rPr lang="en-NZ" altLang="en-US" sz="2000" dirty="0"/>
              <a:t>it is an offence to circumvent $1,500 limit, i.e. by deliberately splitting up a donation into smaller contributions.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1419917" y="235256"/>
            <a:ext cx="10383941" cy="763525"/>
          </a:xfrm>
        </p:spPr>
        <p:txBody>
          <a:bodyPr>
            <a:normAutofit fontScale="90000"/>
          </a:bodyPr>
          <a:lstStyle/>
          <a:p>
            <a:pPr eaLnBrk="1" hangingPunct="1"/>
            <a:r>
              <a:rPr lang="en-NZ" altLang="en-US" dirty="0">
                <a:solidFill>
                  <a:schemeClr val="tx1"/>
                </a:solidFill>
              </a:rPr>
              <a:t>Ngā Pōti Utu </a:t>
            </a:r>
            <a:r>
              <a:rPr lang="en-NZ" altLang="en-US" dirty="0" err="1">
                <a:solidFill>
                  <a:schemeClr val="tx1"/>
                </a:solidFill>
              </a:rPr>
              <a:t>Aukatinga</a:t>
            </a:r>
            <a:r>
              <a:rPr lang="en-NZ" altLang="en-US" dirty="0">
                <a:solidFill>
                  <a:schemeClr val="tx1"/>
                </a:solidFill>
              </a:rPr>
              <a:t> | </a:t>
            </a:r>
            <a:r>
              <a:rPr lang="en-NZ" altLang="en-US" b="1" dirty="0">
                <a:solidFill>
                  <a:schemeClr val="tx1"/>
                </a:solidFill>
              </a:rPr>
              <a:t>Election Expenditure Limits</a:t>
            </a:r>
            <a:endParaRPr lang="en-US" altLang="en-US" b="1" dirty="0">
              <a:solidFill>
                <a:schemeClr val="tx1"/>
              </a:solidFill>
            </a:endParaRPr>
          </a:p>
        </p:txBody>
      </p:sp>
      <p:sp>
        <p:nvSpPr>
          <p:cNvPr id="36867" name="Content Placeholder 4"/>
          <p:cNvSpPr>
            <a:spLocks noGrp="1"/>
          </p:cNvSpPr>
          <p:nvPr>
            <p:ph idx="1"/>
          </p:nvPr>
        </p:nvSpPr>
        <p:spPr>
          <a:xfrm>
            <a:off x="1411903" y="1443835"/>
            <a:ext cx="10219034" cy="4428447"/>
          </a:xfrm>
        </p:spPr>
        <p:txBody>
          <a:bodyPr/>
          <a:lstStyle/>
          <a:p>
            <a:pPr marL="0" indent="0">
              <a:buNone/>
            </a:pPr>
            <a:endParaRPr lang="en-US" altLang="en-US" sz="2400" dirty="0">
              <a:solidFill>
                <a:srgbClr val="17375E"/>
              </a:solidFill>
            </a:endParaRPr>
          </a:p>
          <a:p>
            <a:pPr marL="0" indent="0">
              <a:buNone/>
            </a:pPr>
            <a:r>
              <a:rPr lang="en-US" altLang="en-US" sz="2400" dirty="0">
                <a:solidFill>
                  <a:srgbClr val="17375E"/>
                </a:solidFill>
              </a:rPr>
              <a:t>Nelson  Mayoralty 			$30,000</a:t>
            </a:r>
          </a:p>
          <a:p>
            <a:pPr marL="0" indent="0">
              <a:buNone/>
            </a:pPr>
            <a:endParaRPr lang="en-US" altLang="en-US" sz="2400" dirty="0">
              <a:solidFill>
                <a:srgbClr val="17375E"/>
              </a:solidFill>
            </a:endParaRPr>
          </a:p>
          <a:p>
            <a:pPr marL="0" indent="0">
              <a:buNone/>
            </a:pPr>
            <a:r>
              <a:rPr lang="en-US" altLang="en-US" sz="2400" dirty="0">
                <a:solidFill>
                  <a:srgbClr val="17375E"/>
                </a:solidFill>
              </a:rPr>
              <a:t>Councillor At Large			$30,000</a:t>
            </a:r>
          </a:p>
          <a:p>
            <a:pPr marL="0" indent="0">
              <a:buNone/>
            </a:pPr>
            <a:endParaRPr lang="en-US" altLang="en-US" sz="2400" dirty="0">
              <a:solidFill>
                <a:srgbClr val="17375E"/>
              </a:solidFill>
            </a:endParaRPr>
          </a:p>
          <a:p>
            <a:pPr marL="0" indent="0">
              <a:buNone/>
            </a:pPr>
            <a:r>
              <a:rPr lang="en-US" altLang="en-US" sz="2400" dirty="0">
                <a:solidFill>
                  <a:srgbClr val="17375E"/>
                </a:solidFill>
              </a:rPr>
              <a:t>Central Ward				$20,000</a:t>
            </a:r>
          </a:p>
          <a:p>
            <a:pPr marL="0" indent="0">
              <a:buNone/>
            </a:pPr>
            <a:endParaRPr lang="en-US" altLang="en-US" sz="2400" dirty="0">
              <a:solidFill>
                <a:srgbClr val="17375E"/>
              </a:solidFill>
            </a:endParaRPr>
          </a:p>
          <a:p>
            <a:pPr marL="0" indent="0">
              <a:buNone/>
            </a:pPr>
            <a:r>
              <a:rPr lang="en-US" altLang="en-US" sz="2400" dirty="0">
                <a:solidFill>
                  <a:srgbClr val="17375E"/>
                </a:solidFill>
              </a:rPr>
              <a:t>Stoke-</a:t>
            </a:r>
            <a:r>
              <a:rPr lang="en-US" altLang="en-US" sz="2400" dirty="0" err="1">
                <a:solidFill>
                  <a:srgbClr val="17375E"/>
                </a:solidFill>
              </a:rPr>
              <a:t>Tāhunanui</a:t>
            </a:r>
            <a:r>
              <a:rPr lang="en-US" altLang="en-US" sz="2400" dirty="0">
                <a:solidFill>
                  <a:srgbClr val="17375E"/>
                </a:solidFill>
              </a:rPr>
              <a:t> Ward		$20,000</a:t>
            </a:r>
          </a:p>
          <a:p>
            <a:pPr marL="0" indent="0">
              <a:buNone/>
            </a:pPr>
            <a:endParaRPr lang="en-US" altLang="en-US" sz="2400" dirty="0">
              <a:solidFill>
                <a:srgbClr val="17375E"/>
              </a:solidFill>
            </a:endParaRPr>
          </a:p>
          <a:p>
            <a:pPr marL="0" indent="0">
              <a:buNone/>
            </a:pPr>
            <a:r>
              <a:rPr lang="en-US" altLang="en-US" sz="2400" dirty="0">
                <a:solidFill>
                  <a:srgbClr val="17375E"/>
                </a:solidFill>
              </a:rPr>
              <a:t>Whakatū Māori Ward		$3,500</a:t>
            </a:r>
          </a:p>
          <a:p>
            <a:pPr marL="0" indent="0">
              <a:buNone/>
            </a:pPr>
            <a:endParaRPr lang="en-US" altLang="en-US" sz="2400" dirty="0">
              <a:solidFill>
                <a:srgbClr val="17375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r>
              <a:rPr lang="en-NZ" altLang="en-US" dirty="0"/>
              <a:t>Ngā Utu Whakahaere | Election Expenses</a:t>
            </a:r>
            <a:endParaRPr lang="en-US" altLang="en-US" dirty="0"/>
          </a:p>
        </p:txBody>
      </p:sp>
      <p:sp>
        <p:nvSpPr>
          <p:cNvPr id="37891" name="Content Placeholder 4"/>
          <p:cNvSpPr>
            <a:spLocks noGrp="1"/>
          </p:cNvSpPr>
          <p:nvPr>
            <p:ph idx="1"/>
          </p:nvPr>
        </p:nvSpPr>
        <p:spPr>
          <a:xfrm>
            <a:off x="1667555" y="1443835"/>
            <a:ext cx="10219034" cy="4428447"/>
          </a:xfrm>
        </p:spPr>
        <p:txBody>
          <a:bodyPr/>
          <a:lstStyle/>
          <a:p>
            <a:r>
              <a:rPr lang="en-NZ" altLang="en-US" sz="2000" dirty="0"/>
              <a:t>If standing for more than one position the higher limit applies</a:t>
            </a:r>
          </a:p>
          <a:p>
            <a:r>
              <a:rPr lang="en-NZ" altLang="en-US" sz="2000" dirty="0"/>
              <a:t>The applicable period for which campaign expenditure limits apply is 3 months before election day - </a:t>
            </a:r>
            <a:r>
              <a:rPr lang="en-NZ" altLang="en-US" sz="2000" dirty="0">
                <a:solidFill>
                  <a:srgbClr val="FF0000"/>
                </a:solidFill>
              </a:rPr>
              <a:t>8 July 2022 </a:t>
            </a:r>
          </a:p>
          <a:p>
            <a:r>
              <a:rPr lang="en-NZ" altLang="en-US" sz="2000" dirty="0"/>
              <a:t>Candidates required to provide details of electoral expenses incurred before or after the applicable period to Electoral Officer – pro-rata expenses for activity outside the 3 months</a:t>
            </a:r>
          </a:p>
          <a:p>
            <a:r>
              <a:rPr lang="en-NZ" altLang="en-US" sz="2000" dirty="0"/>
              <a:t>Electoral expenses and electoral donation returns required within 55 days after the official result declaration – about 8 December</a:t>
            </a:r>
          </a:p>
          <a:p>
            <a:r>
              <a:rPr lang="en-NZ" altLang="en-US" sz="2000" dirty="0"/>
              <a:t>Deposit not refunded until the return is completed (provided candidate gets more than 25% of the votes of the lowest successful candidate)</a:t>
            </a:r>
          </a:p>
          <a:p>
            <a:r>
              <a:rPr lang="en-NZ" altLang="en-US" sz="2000" dirty="0"/>
              <a:t>Electoral expenses and electoral donations returns are public documents</a:t>
            </a:r>
          </a:p>
          <a:p>
            <a:r>
              <a:rPr lang="en-NZ" altLang="en-US" sz="2000" dirty="0"/>
              <a:t>EO must make expenses documents available on council website for </a:t>
            </a:r>
            <a:r>
              <a:rPr lang="en-NZ" altLang="en-US" sz="2000" b="1" dirty="0"/>
              <a:t>7 years</a:t>
            </a:r>
          </a:p>
          <a:p>
            <a:r>
              <a:rPr lang="en-US" altLang="en-US" sz="2000" dirty="0"/>
              <a:t>See page 19 of the Handbook</a:t>
            </a:r>
          </a:p>
        </p:txBody>
      </p:sp>
    </p:spTree>
    <p:extLst>
      <p:ext uri="{BB962C8B-B14F-4D97-AF65-F5344CB8AC3E}">
        <p14:creationId xmlns:p14="http://schemas.microsoft.com/office/powerpoint/2010/main" val="3159108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NZ" altLang="en-US" dirty="0"/>
              <a:t>Ngā </a:t>
            </a:r>
            <a:r>
              <a:rPr lang="en-NZ" altLang="en-US" dirty="0" err="1"/>
              <a:t>Hēanga</a:t>
            </a:r>
            <a:r>
              <a:rPr lang="en-NZ" altLang="en-US" dirty="0"/>
              <a:t> Pōtitanga | Election Offences</a:t>
            </a:r>
          </a:p>
        </p:txBody>
      </p:sp>
      <p:sp>
        <p:nvSpPr>
          <p:cNvPr id="3" name="Content Placeholder 2">
            <a:extLst>
              <a:ext uri="{FF2B5EF4-FFF2-40B4-BE49-F238E27FC236}">
                <a16:creationId xmlns:a16="http://schemas.microsoft.com/office/drawing/2014/main" id="{DFB008A0-CCC3-43BC-8577-96F77C0097EF}"/>
              </a:ext>
            </a:extLst>
          </p:cNvPr>
          <p:cNvSpPr>
            <a:spLocks noGrp="1"/>
          </p:cNvSpPr>
          <p:nvPr>
            <p:ph idx="1"/>
          </p:nvPr>
        </p:nvSpPr>
        <p:spPr>
          <a:xfrm>
            <a:off x="1667555" y="1443835"/>
            <a:ext cx="10219034" cy="4428447"/>
          </a:xfrm>
        </p:spPr>
        <p:txBody>
          <a:bodyPr/>
          <a:lstStyle/>
          <a:p>
            <a:r>
              <a:rPr lang="en-NZ" sz="2300" dirty="0"/>
              <a:t>See page 37</a:t>
            </a:r>
          </a:p>
          <a:p>
            <a:r>
              <a:rPr lang="en-NZ" sz="2300" dirty="0"/>
              <a:t>Imitation Voting Paper – examples next slide</a:t>
            </a:r>
          </a:p>
          <a:p>
            <a:r>
              <a:rPr lang="en-NZ" sz="2300" dirty="0"/>
              <a:t>Bribery</a:t>
            </a:r>
          </a:p>
          <a:p>
            <a:r>
              <a:rPr lang="en-NZ" sz="2300" dirty="0"/>
              <a:t>Treating</a:t>
            </a:r>
          </a:p>
          <a:p>
            <a:pPr lvl="1"/>
            <a:r>
              <a:rPr lang="en-NZ" sz="2300" dirty="0">
                <a:latin typeface="Arial" panose="020B0604020202020204" pitchFamily="34" charset="0"/>
                <a:cs typeface="Arial" panose="020B0604020202020204" pitchFamily="34" charset="0"/>
              </a:rPr>
              <a:t>Can’t provide food, alcohol, drinks, entertainment as an inducement to vote (light refreshments after a meeting is ok)</a:t>
            </a:r>
          </a:p>
          <a:p>
            <a:pPr lvl="1"/>
            <a:r>
              <a:rPr lang="en-NZ" sz="2300" b="1" dirty="0">
                <a:latin typeface="Arial" panose="020B0604020202020204" pitchFamily="34" charset="0"/>
                <a:cs typeface="Arial" panose="020B0604020202020204" pitchFamily="34" charset="0"/>
              </a:rPr>
              <a:t>Can’t give away a pen, note pad, fridge magnet or item of value</a:t>
            </a:r>
          </a:p>
          <a:p>
            <a:r>
              <a:rPr lang="en-NZ" sz="2300" dirty="0"/>
              <a:t>Undue Influence – cant stand over someone telling them how to vote, or post or deliver someone else's voting paper</a:t>
            </a:r>
          </a:p>
          <a:p>
            <a:r>
              <a:rPr lang="en-NZ" sz="2300" dirty="0"/>
              <a:t>Unauthorised advertisements</a:t>
            </a:r>
          </a:p>
          <a:p>
            <a:r>
              <a:rPr lang="en-NZ" sz="2300" dirty="0"/>
              <a:t>Illegal nomination – e.g. candidate with a court order</a:t>
            </a:r>
          </a:p>
          <a:p>
            <a:r>
              <a:rPr lang="en-NZ" sz="2300" dirty="0"/>
              <a:t>Any formal complaint passed straight to the Police</a:t>
            </a:r>
          </a:p>
        </p:txBody>
      </p:sp>
    </p:spTree>
    <p:extLst>
      <p:ext uri="{BB962C8B-B14F-4D97-AF65-F5344CB8AC3E}">
        <p14:creationId xmlns:p14="http://schemas.microsoft.com/office/powerpoint/2010/main" val="361117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374900"/>
            <a:ext cx="12192000" cy="763525"/>
          </a:xfrm>
        </p:spPr>
        <p:txBody>
          <a:bodyPr/>
          <a:lstStyle/>
          <a:p>
            <a:pPr algn="ctr"/>
            <a:r>
              <a:rPr lang="en-NZ" altLang="en-US" dirty="0"/>
              <a:t>Ngā Tohu </a:t>
            </a:r>
            <a:r>
              <a:rPr lang="en-NZ" altLang="en-US" dirty="0" err="1"/>
              <a:t>Pōti</a:t>
            </a:r>
            <a:r>
              <a:rPr lang="en-NZ" altLang="en-US" dirty="0"/>
              <a:t> | Example of Signs</a:t>
            </a:r>
          </a:p>
        </p:txBody>
      </p:sp>
      <p:pic>
        <p:nvPicPr>
          <p:cNvPr id="399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720" y="2070529"/>
            <a:ext cx="4276725" cy="302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2070530"/>
            <a:ext cx="4275137" cy="302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L:\2019 TLA\2019 Planning\ESUB\FEYEN.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95" y="0"/>
            <a:ext cx="12190413"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795" y="892"/>
            <a:ext cx="12190413" cy="685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650" y="306880"/>
            <a:ext cx="11950700" cy="624424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2259" y="68263"/>
            <a:ext cx="10107481" cy="6721475"/>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35D5338-ADC8-45BE-9E52-49E849845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81"/>
            <a:ext cx="12192000" cy="6871682"/>
          </a:xfrm>
          <a:prstGeom prst="rect">
            <a:avLst/>
          </a:prstGeom>
        </p:spPr>
      </p:pic>
    </p:spTree>
    <p:extLst>
      <p:ext uri="{BB962C8B-B14F-4D97-AF65-F5344CB8AC3E}">
        <p14:creationId xmlns:p14="http://schemas.microsoft.com/office/powerpoint/2010/main" val="3764841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030" y="68263"/>
            <a:ext cx="8991939" cy="6721475"/>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A4B482-76DE-4DE1-8584-3DD5D3F246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3681"/>
            <a:ext cx="12192000" cy="687168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r>
              <a:rPr lang="en-NZ" altLang="en-US" dirty="0" err="1"/>
              <a:t>Rārangi</a:t>
            </a:r>
            <a:r>
              <a:rPr lang="en-NZ" altLang="en-US" dirty="0"/>
              <a:t> </a:t>
            </a:r>
            <a:r>
              <a:rPr lang="en-NZ" altLang="en-US" dirty="0" err="1"/>
              <a:t>Pukapuka</a:t>
            </a:r>
            <a:r>
              <a:rPr lang="en-NZ" altLang="en-US" dirty="0"/>
              <a:t> </a:t>
            </a:r>
            <a:r>
              <a:rPr lang="en-NZ" altLang="en-US" dirty="0" err="1"/>
              <a:t>Pōti</a:t>
            </a:r>
            <a:r>
              <a:rPr lang="en-NZ" altLang="en-US" dirty="0"/>
              <a:t> | Electoral Rolls</a:t>
            </a:r>
            <a:endParaRPr lang="en-US" altLang="en-US" dirty="0"/>
          </a:p>
        </p:txBody>
      </p:sp>
      <p:sp>
        <p:nvSpPr>
          <p:cNvPr id="41987" name="Content Placeholder 4"/>
          <p:cNvSpPr>
            <a:spLocks noGrp="1"/>
          </p:cNvSpPr>
          <p:nvPr>
            <p:ph idx="1"/>
          </p:nvPr>
        </p:nvSpPr>
        <p:spPr>
          <a:xfrm>
            <a:off x="1667555" y="1291130"/>
            <a:ext cx="10219034" cy="4581152"/>
          </a:xfrm>
        </p:spPr>
        <p:txBody>
          <a:bodyPr/>
          <a:lstStyle/>
          <a:p>
            <a:pPr marL="0" indent="0">
              <a:buNone/>
            </a:pPr>
            <a:r>
              <a:rPr lang="en-NZ" altLang="en-US" sz="2300" b="1" dirty="0"/>
              <a:t>Preliminary Electoral Roll</a:t>
            </a:r>
          </a:p>
          <a:p>
            <a:r>
              <a:rPr lang="en-NZ" altLang="en-US" sz="2300" dirty="0"/>
              <a:t>available for public inspection from 15 July to 5pm Friday 12 August 2022</a:t>
            </a:r>
          </a:p>
          <a:p>
            <a:r>
              <a:rPr lang="en-NZ" altLang="en-US" sz="2300" dirty="0"/>
              <a:t>at all libraries and the council office</a:t>
            </a:r>
          </a:p>
          <a:p>
            <a:r>
              <a:rPr lang="en-NZ" altLang="en-US" sz="2300" dirty="0"/>
              <a:t>includes the ratepayer roll</a:t>
            </a:r>
          </a:p>
          <a:p>
            <a:r>
              <a:rPr lang="en-US" altLang="en-US" sz="2300" b="1" dirty="0"/>
              <a:t>Cannot</a:t>
            </a:r>
            <a:r>
              <a:rPr lang="en-US" altLang="en-US" sz="2300" dirty="0"/>
              <a:t> be provided electronically to candidates</a:t>
            </a:r>
            <a:endParaRPr lang="en-NZ" altLang="en-US" sz="2300" dirty="0"/>
          </a:p>
          <a:p>
            <a:endParaRPr lang="en-NZ" altLang="en-US" sz="2300" dirty="0"/>
          </a:p>
          <a:p>
            <a:pPr marL="0" indent="0">
              <a:buNone/>
            </a:pPr>
            <a:r>
              <a:rPr lang="en-NZ" altLang="en-US" sz="2300" b="1" dirty="0"/>
              <a:t>Final Electoral Roll</a:t>
            </a:r>
          </a:p>
          <a:p>
            <a:r>
              <a:rPr lang="en-NZ" altLang="en-US" sz="2300" dirty="0"/>
              <a:t>produced following the EC update campaign</a:t>
            </a:r>
          </a:p>
          <a:p>
            <a:r>
              <a:rPr lang="en-NZ" altLang="en-US" sz="2300" dirty="0"/>
              <a:t>is the roll used for issuing voting papers</a:t>
            </a:r>
          </a:p>
          <a:p>
            <a:r>
              <a:rPr lang="en-NZ" altLang="en-US" sz="2300" dirty="0"/>
              <a:t>can purchase hard copy for $100 (plus GST) for full roll or $50 per ward</a:t>
            </a:r>
            <a:endParaRPr lang="en-US" altLang="en-US" sz="23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a:xfrm>
            <a:off x="1743855" y="374902"/>
            <a:ext cx="10219035" cy="763525"/>
          </a:xfrm>
        </p:spPr>
        <p:txBody>
          <a:bodyPr/>
          <a:lstStyle/>
          <a:p>
            <a:r>
              <a:rPr lang="en-NZ" altLang="en-US" dirty="0" err="1"/>
              <a:t>Pōti</a:t>
            </a:r>
            <a:r>
              <a:rPr lang="en-NZ" altLang="en-US" dirty="0"/>
              <a:t> Motuhake | Special Voting</a:t>
            </a:r>
            <a:endParaRPr lang="en-US" altLang="en-US" dirty="0"/>
          </a:p>
        </p:txBody>
      </p:sp>
      <p:sp>
        <p:nvSpPr>
          <p:cNvPr id="43011" name="Content Placeholder 4"/>
          <p:cNvSpPr>
            <a:spLocks noGrp="1"/>
          </p:cNvSpPr>
          <p:nvPr>
            <p:ph idx="1"/>
          </p:nvPr>
        </p:nvSpPr>
        <p:spPr>
          <a:xfrm>
            <a:off x="1667555" y="1291130"/>
            <a:ext cx="10219034" cy="4581152"/>
          </a:xfrm>
        </p:spPr>
        <p:txBody>
          <a:bodyPr/>
          <a:lstStyle/>
          <a:p>
            <a:r>
              <a:rPr lang="en-NZ" altLang="en-US" sz="2400" dirty="0"/>
              <a:t>Available for anyone who spoils, loses, or does not receive their voting paper or enrols after 12 August</a:t>
            </a:r>
          </a:p>
          <a:p>
            <a:r>
              <a:rPr lang="en-NZ" altLang="en-US" sz="2400" dirty="0"/>
              <a:t>Available for electors on the unpublished roll</a:t>
            </a:r>
          </a:p>
          <a:p>
            <a:r>
              <a:rPr lang="en-NZ" altLang="en-US" sz="2400" dirty="0"/>
              <a:t>Available from 16 September to 12 noon on election day, 8 October 2022</a:t>
            </a:r>
          </a:p>
          <a:p>
            <a:r>
              <a:rPr lang="en-NZ" altLang="en-US" sz="2400" dirty="0"/>
              <a:t>Available at NCC office, or can be posted out</a:t>
            </a:r>
          </a:p>
          <a:p>
            <a:r>
              <a:rPr lang="en-NZ" altLang="en-US" sz="2400" dirty="0"/>
              <a:t>At NCC office on Saturday 8 October</a:t>
            </a:r>
          </a:p>
          <a:p>
            <a:r>
              <a:rPr lang="en-NZ" altLang="en-US" sz="2400" dirty="0"/>
              <a:t>Applicants can come in or contact DEO by phone or email</a:t>
            </a:r>
          </a:p>
          <a:p>
            <a:r>
              <a:rPr lang="en-NZ" altLang="en-US" sz="2400" dirty="0"/>
              <a:t>Candidates cannot collect special voting documents on behalf of electors</a:t>
            </a:r>
            <a:endParaRPr lang="en-US" alt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a:extLst>
              <a:ext uri="{FF2B5EF4-FFF2-40B4-BE49-F238E27FC236}">
                <a16:creationId xmlns:a16="http://schemas.microsoft.com/office/drawing/2014/main" id="{11C8BD10-1AD9-4B21-8E27-03B846D11EE0}"/>
              </a:ext>
            </a:extLst>
          </p:cNvPr>
          <p:cNvSpPr>
            <a:spLocks noGrp="1"/>
          </p:cNvSpPr>
          <p:nvPr>
            <p:ph type="title"/>
          </p:nvPr>
        </p:nvSpPr>
        <p:spPr/>
        <p:txBody>
          <a:bodyPr/>
          <a:lstStyle/>
          <a:p>
            <a:r>
              <a:rPr lang="en-NZ" altLang="en-US" dirty="0" err="1"/>
              <a:t>Otinga</a:t>
            </a:r>
            <a:r>
              <a:rPr lang="en-NZ" altLang="en-US" dirty="0"/>
              <a:t> Pōtitanga | Election Results</a:t>
            </a:r>
            <a:endParaRPr lang="en-US" altLang="en-US" dirty="0"/>
          </a:p>
        </p:txBody>
      </p:sp>
      <p:sp>
        <p:nvSpPr>
          <p:cNvPr id="44035" name="Content Placeholder 4"/>
          <p:cNvSpPr>
            <a:spLocks noGrp="1"/>
          </p:cNvSpPr>
          <p:nvPr>
            <p:ph idx="1"/>
          </p:nvPr>
        </p:nvSpPr>
        <p:spPr>
          <a:xfrm>
            <a:off x="1667555" y="1443835"/>
            <a:ext cx="10219034" cy="4428447"/>
          </a:xfrm>
        </p:spPr>
        <p:txBody>
          <a:bodyPr/>
          <a:lstStyle/>
          <a:p>
            <a:pPr marL="0" indent="0">
              <a:buNone/>
            </a:pPr>
            <a:r>
              <a:rPr lang="en-NZ" altLang="en-US" sz="2000" dirty="0"/>
              <a:t>Preliminary count occurs from 12 noon, Saturday 8 October 2022</a:t>
            </a:r>
          </a:p>
          <a:p>
            <a:pPr marL="0" indent="0">
              <a:buNone/>
            </a:pPr>
            <a:endParaRPr lang="en-NZ" altLang="en-US" sz="1200" dirty="0"/>
          </a:p>
          <a:p>
            <a:pPr marL="0" indent="0">
              <a:buNone/>
            </a:pPr>
            <a:r>
              <a:rPr lang="en-NZ" altLang="en-US" sz="2000" b="1" dirty="0"/>
              <a:t>Progress results: </a:t>
            </a:r>
            <a:r>
              <a:rPr lang="en-NZ" altLang="en-US" sz="2000" dirty="0"/>
              <a:t>expected about 3pm – approx 90% of votes received (not special votes and votes in transit to processing centre).</a:t>
            </a:r>
          </a:p>
          <a:p>
            <a:pPr marL="0" indent="0">
              <a:buNone/>
            </a:pPr>
            <a:r>
              <a:rPr lang="en-NZ" altLang="en-US" sz="2000" dirty="0"/>
              <a:t>Progress results:</a:t>
            </a:r>
          </a:p>
          <a:p>
            <a:r>
              <a:rPr lang="en-NZ" altLang="en-US" sz="2000" dirty="0"/>
              <a:t>  Will be available from council’s website</a:t>
            </a:r>
          </a:p>
          <a:p>
            <a:r>
              <a:rPr lang="en-NZ" altLang="en-US" sz="2000" dirty="0"/>
              <a:t>  email to all candidates with email address</a:t>
            </a:r>
          </a:p>
          <a:p>
            <a:r>
              <a:rPr lang="en-US" altLang="en-US" sz="2000" dirty="0"/>
              <a:t>  Candidates personally rung by council staff</a:t>
            </a:r>
            <a:endParaRPr lang="en-NZ" altLang="en-US" sz="2000" dirty="0"/>
          </a:p>
          <a:p>
            <a:endParaRPr lang="en-NZ" altLang="en-US" sz="1200" dirty="0"/>
          </a:p>
          <a:p>
            <a:pPr marL="0" indent="0">
              <a:buNone/>
            </a:pPr>
            <a:r>
              <a:rPr lang="en-NZ" altLang="en-US" sz="2000" b="1" dirty="0"/>
              <a:t>Preliminary results: </a:t>
            </a:r>
            <a:r>
              <a:rPr lang="en-NZ" altLang="en-US" sz="2000" dirty="0"/>
              <a:t>expected late on Sunday 9 October, after all ordinary votes have been processed</a:t>
            </a:r>
          </a:p>
          <a:p>
            <a:pPr marL="0" indent="0">
              <a:buNone/>
            </a:pPr>
            <a:endParaRPr lang="en-NZ" altLang="en-US" sz="1200" dirty="0"/>
          </a:p>
          <a:p>
            <a:pPr marL="0" indent="0">
              <a:buNone/>
            </a:pPr>
            <a:r>
              <a:rPr lang="en-NZ" altLang="en-US" sz="2000" b="1" dirty="0"/>
              <a:t>Final results: </a:t>
            </a:r>
            <a:r>
              <a:rPr lang="en-NZ" altLang="en-US" sz="2000" dirty="0"/>
              <a:t>expected by Thursday 13 October, after special votes have been processed</a:t>
            </a:r>
          </a:p>
        </p:txBody>
      </p:sp>
    </p:spTree>
    <p:extLst>
      <p:ext uri="{BB962C8B-B14F-4D97-AF65-F5344CB8AC3E}">
        <p14:creationId xmlns:p14="http://schemas.microsoft.com/office/powerpoint/2010/main" val="2422560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a:lstStyle/>
          <a:p>
            <a:r>
              <a:rPr lang="en-NZ" altLang="en-US" dirty="0"/>
              <a:t>Nau mai ki te tari | Coming into Office</a:t>
            </a:r>
            <a:endParaRPr lang="en-US" altLang="en-US" dirty="0"/>
          </a:p>
        </p:txBody>
      </p:sp>
      <p:sp>
        <p:nvSpPr>
          <p:cNvPr id="5" name="Content Placeholder 4">
            <a:extLst>
              <a:ext uri="{FF2B5EF4-FFF2-40B4-BE49-F238E27FC236}">
                <a16:creationId xmlns:a16="http://schemas.microsoft.com/office/drawing/2014/main" id="{8C4BF46B-E0BD-4562-8A01-9FF45B2AC7E9}"/>
              </a:ext>
            </a:extLst>
          </p:cNvPr>
          <p:cNvSpPr>
            <a:spLocks noGrp="1"/>
          </p:cNvSpPr>
          <p:nvPr>
            <p:ph idx="1"/>
          </p:nvPr>
        </p:nvSpPr>
        <p:spPr>
          <a:xfrm>
            <a:off x="1667555" y="1443834"/>
            <a:ext cx="10219034" cy="4428447"/>
          </a:xfrm>
        </p:spPr>
        <p:txBody>
          <a:bodyPr/>
          <a:lstStyle/>
          <a:p>
            <a:r>
              <a:rPr lang="en-NZ" sz="2400" dirty="0"/>
              <a:t>All members come into office on the day following the day on which the candidates are declared to be elected</a:t>
            </a:r>
          </a:p>
          <a:p>
            <a:endParaRPr lang="en-NZ" sz="1200" dirty="0"/>
          </a:p>
          <a:p>
            <a:r>
              <a:rPr lang="en-NZ" sz="2400" dirty="0"/>
              <a:t>This is the day after the result declaration is posted on council’s website - expected to be Friday 18 or Saturday 19 October</a:t>
            </a:r>
          </a:p>
          <a:p>
            <a:endParaRPr lang="en-NZ" sz="1200" dirty="0"/>
          </a:p>
          <a:p>
            <a:r>
              <a:rPr lang="en-NZ" sz="2400" dirty="0"/>
              <a:t>Successful candidates contacted by mayor/staff</a:t>
            </a:r>
          </a:p>
          <a:p>
            <a:endParaRPr lang="en-NZ" sz="1200" dirty="0"/>
          </a:p>
          <a:p>
            <a:r>
              <a:rPr lang="en-NZ" sz="2400" dirty="0"/>
              <a:t>Council’s inaugural meeting and the “swearing in” of elected members (elected candidates cannot act until this has occurred)</a:t>
            </a: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p:txBody>
          <a:bodyPr/>
          <a:lstStyle/>
          <a:p>
            <a:r>
              <a:rPr lang="en-NZ" altLang="en-US" dirty="0" err="1"/>
              <a:t>Rauemi</a:t>
            </a:r>
            <a:r>
              <a:rPr lang="en-NZ" altLang="en-US" b="0" dirty="0"/>
              <a:t> </a:t>
            </a:r>
            <a:r>
              <a:rPr lang="en-NZ" altLang="en-US" dirty="0"/>
              <a:t>| Resources</a:t>
            </a:r>
            <a:endParaRPr lang="en-US" altLang="en-US" dirty="0"/>
          </a:p>
        </p:txBody>
      </p:sp>
      <p:sp>
        <p:nvSpPr>
          <p:cNvPr id="46083" name="Content Placeholder 4"/>
          <p:cNvSpPr>
            <a:spLocks noGrp="1"/>
          </p:cNvSpPr>
          <p:nvPr>
            <p:ph idx="1"/>
          </p:nvPr>
        </p:nvSpPr>
        <p:spPr>
          <a:xfrm>
            <a:off x="1667555" y="1443835"/>
            <a:ext cx="10219034" cy="4428447"/>
          </a:xfrm>
        </p:spPr>
        <p:txBody>
          <a:bodyPr/>
          <a:lstStyle/>
          <a:p>
            <a:pPr marL="0" indent="0">
              <a:buNone/>
            </a:pPr>
            <a:r>
              <a:rPr lang="en-NZ" altLang="en-US" sz="2500" b="1" dirty="0"/>
              <a:t>Candidate Handbook and nomination papers</a:t>
            </a:r>
          </a:p>
          <a:p>
            <a:pPr marL="0" indent="0">
              <a:buNone/>
            </a:pPr>
            <a:r>
              <a:rPr lang="en-NZ" altLang="en-US" sz="2500" b="1" dirty="0"/>
              <a:t>LGNZ 'Making a Stand' booklet</a:t>
            </a:r>
          </a:p>
          <a:p>
            <a:pPr marL="0" indent="0">
              <a:buNone/>
            </a:pPr>
            <a:r>
              <a:rPr lang="en-NZ" altLang="en-US" sz="2500" b="1" dirty="0"/>
              <a:t>Council’s Pre-election report </a:t>
            </a:r>
            <a:r>
              <a:rPr lang="en-NZ" altLang="en-US" sz="2500" dirty="0"/>
              <a:t>– available from 1 August 2022:</a:t>
            </a:r>
          </a:p>
          <a:p>
            <a:r>
              <a:rPr lang="en-NZ" altLang="en-US" sz="2500" dirty="0"/>
              <a:t>To inform the community and candidates on key aspects of Council business </a:t>
            </a:r>
          </a:p>
          <a:p>
            <a:r>
              <a:rPr lang="en-NZ" altLang="en-US" sz="2500" dirty="0"/>
              <a:t>To set out major projects and expenditure for next 3 years</a:t>
            </a:r>
          </a:p>
          <a:p>
            <a:r>
              <a:rPr lang="en-NZ" altLang="en-US" sz="2500" dirty="0"/>
              <a:t>To promote discussion on issues and inform any elections debate</a:t>
            </a:r>
          </a:p>
          <a:p>
            <a:pPr marL="0" indent="0">
              <a:buNone/>
            </a:pPr>
            <a:r>
              <a:rPr lang="en-NZ" altLang="en-US" sz="2500" b="1" dirty="0"/>
              <a:t>Legislation</a:t>
            </a:r>
            <a:r>
              <a:rPr lang="en-NZ" altLang="en-US" sz="2500" dirty="0"/>
              <a:t> (LEA, LER)</a:t>
            </a:r>
          </a:p>
          <a:p>
            <a:pPr marL="0" indent="0">
              <a:buNone/>
            </a:pPr>
            <a:r>
              <a:rPr lang="en-NZ" altLang="en-US" sz="2500" b="1" dirty="0"/>
              <a:t>Council's website </a:t>
            </a:r>
            <a:r>
              <a:rPr lang="en-NZ" altLang="en-US" sz="2500" dirty="0"/>
              <a:t>(for election information): www.nelson.govt.nz</a:t>
            </a:r>
          </a:p>
        </p:txBody>
      </p:sp>
    </p:spTree>
    <p:extLst>
      <p:ext uri="{BB962C8B-B14F-4D97-AF65-F5344CB8AC3E}">
        <p14:creationId xmlns:p14="http://schemas.microsoft.com/office/powerpoint/2010/main" val="3828658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1667554" y="1596540"/>
            <a:ext cx="10219035" cy="763525"/>
          </a:xfrm>
        </p:spPr>
        <p:txBody>
          <a:bodyPr/>
          <a:lstStyle/>
          <a:p>
            <a:r>
              <a:rPr lang="en-NZ" altLang="en-US" b="0" dirty="0" err="1"/>
              <a:t>Kupu</a:t>
            </a:r>
            <a:r>
              <a:rPr lang="en-NZ" altLang="en-US" b="0" dirty="0"/>
              <a:t> </a:t>
            </a:r>
            <a:r>
              <a:rPr lang="en-NZ" altLang="en-US" b="0" dirty="0" err="1"/>
              <a:t>Whakamutunga</a:t>
            </a:r>
            <a:r>
              <a:rPr lang="en-NZ" altLang="en-US" b="0" dirty="0"/>
              <a:t> </a:t>
            </a:r>
            <a:r>
              <a:rPr lang="en-NZ" altLang="en-US" dirty="0"/>
              <a:t>| Last word</a:t>
            </a:r>
            <a:endParaRPr lang="en-US" altLang="en-US" dirty="0"/>
          </a:p>
        </p:txBody>
      </p:sp>
      <p:sp>
        <p:nvSpPr>
          <p:cNvPr id="52227" name="Content Placeholder 4"/>
          <p:cNvSpPr>
            <a:spLocks noGrp="1"/>
          </p:cNvSpPr>
          <p:nvPr>
            <p:ph idx="1"/>
          </p:nvPr>
        </p:nvSpPr>
        <p:spPr>
          <a:xfrm>
            <a:off x="1667555" y="2818180"/>
            <a:ext cx="10219034" cy="2443280"/>
          </a:xfrm>
        </p:spPr>
        <p:txBody>
          <a:bodyPr/>
          <a:lstStyle/>
          <a:p>
            <a:r>
              <a:rPr lang="en-NZ" altLang="en-US" dirty="0"/>
              <a:t>No Online Voting</a:t>
            </a:r>
          </a:p>
          <a:p>
            <a:r>
              <a:rPr lang="en-NZ" altLang="en-US" dirty="0"/>
              <a:t>Campaigning – anything goes</a:t>
            </a:r>
          </a:p>
          <a:p>
            <a:r>
              <a:rPr lang="en-NZ" altLang="en-US" dirty="0"/>
              <a:t>Election results – on websites/email – progress/prelim/final</a:t>
            </a:r>
          </a:p>
          <a:p>
            <a:r>
              <a:rPr lang="en-NZ" altLang="en-US" dirty="0"/>
              <a:t>Election day – Saturday 8 October 2022</a:t>
            </a:r>
          </a:p>
          <a:p>
            <a:r>
              <a:rPr lang="en-NZ" altLang="en-US" dirty="0"/>
              <a:t>Good luck!!</a:t>
            </a:r>
            <a:endParaRPr lang="en-US" altLang="en-US" dirty="0"/>
          </a:p>
        </p:txBody>
      </p:sp>
      <p:pic>
        <p:nvPicPr>
          <p:cNvPr id="6" name="Picture 5">
            <a:extLst>
              <a:ext uri="{FF2B5EF4-FFF2-40B4-BE49-F238E27FC236}">
                <a16:creationId xmlns:a16="http://schemas.microsoft.com/office/drawing/2014/main" id="{E532E384-B965-854A-26C3-84CBE489FA39}"/>
              </a:ext>
            </a:extLst>
          </p:cNvPr>
          <p:cNvPicPr>
            <a:picLocks noChangeAspect="1"/>
          </p:cNvPicPr>
          <p:nvPr/>
        </p:nvPicPr>
        <p:blipFill>
          <a:blip r:embed="rId2"/>
          <a:stretch>
            <a:fillRect/>
          </a:stretch>
        </p:blipFill>
        <p:spPr>
          <a:xfrm>
            <a:off x="8997395" y="-83215"/>
            <a:ext cx="2329662" cy="11204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normAutofit fontScale="90000"/>
          </a:bodyPr>
          <a:lstStyle/>
          <a:p>
            <a:r>
              <a:rPr lang="en-NZ" altLang="en-US" dirty="0"/>
              <a:t>Ngā whakamahuki ā Ngā Pou </a:t>
            </a:r>
            <a:r>
              <a:rPr lang="en-NZ" altLang="en-US" dirty="0" err="1"/>
              <a:t>Kaunihera</a:t>
            </a:r>
            <a:r>
              <a:rPr lang="en-NZ" altLang="en-US" dirty="0"/>
              <a:t>  </a:t>
            </a:r>
            <a:br>
              <a:rPr lang="en-NZ" altLang="en-US" dirty="0"/>
            </a:br>
            <a:r>
              <a:rPr lang="en-NZ" altLang="en-US" dirty="0"/>
              <a:t>What is Local Government all about?</a:t>
            </a:r>
            <a:endParaRPr lang="en-US" altLang="en-US" dirty="0"/>
          </a:p>
        </p:txBody>
      </p:sp>
      <p:sp>
        <p:nvSpPr>
          <p:cNvPr id="5" name="Content Placeholder 4">
            <a:extLst>
              <a:ext uri="{FF2B5EF4-FFF2-40B4-BE49-F238E27FC236}">
                <a16:creationId xmlns:a16="http://schemas.microsoft.com/office/drawing/2014/main" id="{FA54C5B9-2397-4CFB-9BFC-6629C8B31868}"/>
              </a:ext>
            </a:extLst>
          </p:cNvPr>
          <p:cNvSpPr>
            <a:spLocks noGrp="1"/>
          </p:cNvSpPr>
          <p:nvPr>
            <p:ph idx="1"/>
          </p:nvPr>
        </p:nvSpPr>
        <p:spPr>
          <a:xfrm>
            <a:off x="1667555" y="1596540"/>
            <a:ext cx="10219034" cy="4581148"/>
          </a:xfrm>
        </p:spPr>
        <p:txBody>
          <a:bodyPr/>
          <a:lstStyle/>
          <a:p>
            <a:pPr>
              <a:lnSpc>
                <a:spcPct val="80000"/>
              </a:lnSpc>
              <a:buFont typeface="Arial" charset="0"/>
              <a:buNone/>
            </a:pPr>
            <a:r>
              <a:rPr lang="en-NZ" altLang="en-US" sz="2100" dirty="0">
                <a:latin typeface="Arial" panose="020B0604020202020204" pitchFamily="34" charset="0"/>
                <a:cs typeface="Arial" panose="020B0604020202020204" pitchFamily="34" charset="0"/>
              </a:rPr>
              <a:t>It’s a complex business!</a:t>
            </a:r>
          </a:p>
          <a:p>
            <a:pPr>
              <a:lnSpc>
                <a:spcPct val="80000"/>
              </a:lnSpc>
              <a:spcAft>
                <a:spcPts val="1200"/>
              </a:spcAft>
              <a:buNone/>
            </a:pPr>
            <a:r>
              <a:rPr lang="en-NZ" altLang="en-US" sz="2100" dirty="0">
                <a:latin typeface="Arial" panose="020B0604020202020204" pitchFamily="34" charset="0"/>
                <a:cs typeface="Arial" panose="020B0604020202020204" pitchFamily="34" charset="0"/>
              </a:rPr>
              <a:t>Underpinned by more than 125 pieces of legislation, Council is responsible for:</a:t>
            </a:r>
          </a:p>
          <a:p>
            <a:pPr lvl="1">
              <a:lnSpc>
                <a:spcPct val="80000"/>
              </a:lnSpc>
              <a:spcAft>
                <a:spcPts val="600"/>
              </a:spcAft>
              <a:buFont typeface="Arial" charset="0"/>
              <a:buChar char="•"/>
            </a:pPr>
            <a:r>
              <a:rPr lang="en-NZ" altLang="en-US" sz="2100" dirty="0">
                <a:latin typeface="Arial" panose="020B0604020202020204" pitchFamily="34" charset="0"/>
                <a:cs typeface="Arial" panose="020B0604020202020204" pitchFamily="34" charset="0"/>
              </a:rPr>
              <a:t>Formulating the District’s strategic direction in conjunction with the community through the Long Term Plan (LTP) and reporting on progress</a:t>
            </a:r>
          </a:p>
          <a:p>
            <a:pPr lvl="1">
              <a:lnSpc>
                <a:spcPct val="80000"/>
              </a:lnSpc>
              <a:spcAft>
                <a:spcPts val="600"/>
              </a:spcAft>
              <a:buFont typeface="Arial" charset="0"/>
              <a:buChar char="•"/>
            </a:pPr>
            <a:r>
              <a:rPr lang="en-NZ" altLang="en-US" sz="2100" dirty="0">
                <a:latin typeface="Arial" panose="020B0604020202020204" pitchFamily="34" charset="0"/>
                <a:cs typeface="Arial" panose="020B0604020202020204" pitchFamily="34" charset="0"/>
              </a:rPr>
              <a:t>Determining the services and activities to be undertaken by the Council</a:t>
            </a:r>
          </a:p>
          <a:p>
            <a:pPr lvl="1">
              <a:lnSpc>
                <a:spcPct val="80000"/>
              </a:lnSpc>
              <a:spcAft>
                <a:spcPts val="600"/>
              </a:spcAft>
              <a:buFont typeface="Arial" charset="0"/>
              <a:buChar char="•"/>
            </a:pPr>
            <a:r>
              <a:rPr lang="en-NZ" altLang="en-US" sz="2100" dirty="0">
                <a:latin typeface="Arial" panose="020B0604020202020204" pitchFamily="34" charset="0"/>
                <a:cs typeface="Arial" panose="020B0604020202020204" pitchFamily="34" charset="0"/>
              </a:rPr>
              <a:t>Managing regulations and upholding the law, including the formulation and enforcement of bylaws</a:t>
            </a:r>
          </a:p>
          <a:p>
            <a:pPr lvl="1">
              <a:lnSpc>
                <a:spcPct val="80000"/>
              </a:lnSpc>
              <a:spcAft>
                <a:spcPts val="600"/>
              </a:spcAft>
              <a:buFont typeface="Arial" charset="0"/>
              <a:buChar char="•"/>
            </a:pPr>
            <a:r>
              <a:rPr lang="en-NZ" altLang="en-US" sz="2100" dirty="0">
                <a:latin typeface="Arial" panose="020B0604020202020204" pitchFamily="34" charset="0"/>
                <a:cs typeface="Arial" panose="020B0604020202020204" pitchFamily="34" charset="0"/>
              </a:rPr>
              <a:t>Advocating on behalf of the local community with central government, other local authorities and other agencies</a:t>
            </a:r>
          </a:p>
          <a:p>
            <a:pPr lvl="1">
              <a:lnSpc>
                <a:spcPct val="80000"/>
              </a:lnSpc>
              <a:spcAft>
                <a:spcPts val="600"/>
              </a:spcAft>
              <a:buFont typeface="Arial" charset="0"/>
              <a:buChar char="•"/>
            </a:pPr>
            <a:r>
              <a:rPr lang="en-NZ" altLang="en-US" sz="2100" dirty="0">
                <a:latin typeface="Arial" panose="020B0604020202020204" pitchFamily="34" charset="0"/>
                <a:cs typeface="Arial" panose="020B0604020202020204" pitchFamily="34" charset="0"/>
              </a:rPr>
              <a:t>Environmental management through the </a:t>
            </a:r>
            <a:r>
              <a:rPr lang="en-US" altLang="en-US" sz="2100" dirty="0">
                <a:latin typeface="Arial" panose="020B0604020202020204" pitchFamily="34" charset="0"/>
                <a:cs typeface="Arial" panose="020B0604020202020204" pitchFamily="34" charset="0"/>
              </a:rPr>
              <a:t>District </a:t>
            </a:r>
            <a:r>
              <a:rPr lang="en-NZ" altLang="en-US" sz="2100" dirty="0">
                <a:latin typeface="Arial" panose="020B0604020202020204" pitchFamily="34" charset="0"/>
                <a:cs typeface="Arial" panose="020B0604020202020204" pitchFamily="34" charset="0"/>
              </a:rPr>
              <a:t>Plan</a:t>
            </a:r>
          </a:p>
          <a:p>
            <a:pPr lvl="1">
              <a:lnSpc>
                <a:spcPct val="80000"/>
              </a:lnSpc>
              <a:spcAft>
                <a:spcPts val="600"/>
              </a:spcAft>
              <a:buFont typeface="Arial" charset="0"/>
              <a:buChar char="•"/>
            </a:pPr>
            <a:r>
              <a:rPr lang="en-NZ" altLang="en-US" sz="2100" dirty="0">
                <a:latin typeface="Arial" panose="020B0604020202020204" pitchFamily="34" charset="0"/>
                <a:cs typeface="Arial" panose="020B0604020202020204" pitchFamily="34" charset="0"/>
              </a:rPr>
              <a:t>Ensuring local communities are encouraged to be part of the decision-making processes of local government</a:t>
            </a:r>
          </a:p>
          <a:p>
            <a:pPr lvl="1">
              <a:lnSpc>
                <a:spcPct val="80000"/>
              </a:lnSpc>
              <a:spcAft>
                <a:spcPts val="600"/>
              </a:spcAft>
              <a:buFont typeface="Arial" charset="0"/>
              <a:buChar char="•"/>
            </a:pPr>
            <a:endParaRPr lang="en-NZ" altLang="en-US" sz="2000" dirty="0">
              <a:latin typeface="Arial" panose="020B0604020202020204" pitchFamily="34" charset="0"/>
              <a:cs typeface="Arial" panose="020B0604020202020204" pitchFamily="34" charset="0"/>
            </a:endParaRPr>
          </a:p>
          <a:p>
            <a:endParaRPr lang="en-N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070DBD-8EE4-425A-8A46-3B9A986B216B}"/>
              </a:ext>
            </a:extLst>
          </p:cNvPr>
          <p:cNvSpPr>
            <a:spLocks noGrp="1"/>
          </p:cNvSpPr>
          <p:nvPr>
            <p:ph type="title"/>
          </p:nvPr>
        </p:nvSpPr>
        <p:spPr>
          <a:xfrm>
            <a:off x="1667554" y="985720"/>
            <a:ext cx="10219035" cy="763525"/>
          </a:xfrm>
        </p:spPr>
        <p:txBody>
          <a:bodyPr>
            <a:normAutofit fontScale="90000"/>
          </a:bodyPr>
          <a:lstStyle/>
          <a:p>
            <a:r>
              <a:rPr lang="en-NZ" dirty="0"/>
              <a:t>He aha te take o ngā tāngata </a:t>
            </a:r>
            <a:r>
              <a:rPr lang="en-NZ" dirty="0" err="1"/>
              <a:t>kaunihera</a:t>
            </a:r>
            <a:r>
              <a:rPr lang="en-NZ" dirty="0"/>
              <a:t>?  </a:t>
            </a:r>
            <a:br>
              <a:rPr lang="en-NZ" dirty="0"/>
            </a:br>
            <a:r>
              <a:rPr lang="en-NZ" dirty="0"/>
              <a:t>What is being an elected member all about?  </a:t>
            </a:r>
            <a:br>
              <a:rPr lang="en-NZ" dirty="0"/>
            </a:br>
            <a:br>
              <a:rPr lang="en-NZ" sz="2000" dirty="0"/>
            </a:br>
            <a:r>
              <a:rPr lang="en-NZ" sz="4400" dirty="0"/>
              <a:t>IT IS A BIG DEAL!</a:t>
            </a:r>
            <a:endParaRPr lang="en-US" dirty="0"/>
          </a:p>
        </p:txBody>
      </p:sp>
      <p:sp>
        <p:nvSpPr>
          <p:cNvPr id="9219" name="Content Placeholder 4"/>
          <p:cNvSpPr>
            <a:spLocks noGrp="1"/>
          </p:cNvSpPr>
          <p:nvPr>
            <p:ph idx="1"/>
          </p:nvPr>
        </p:nvSpPr>
        <p:spPr>
          <a:xfrm>
            <a:off x="1667554" y="2534584"/>
            <a:ext cx="10219034" cy="3664920"/>
          </a:xfrm>
        </p:spPr>
        <p:txBody>
          <a:bodyPr/>
          <a:lstStyle/>
          <a:p>
            <a:r>
              <a:rPr lang="en-NZ" altLang="en-US" dirty="0"/>
              <a:t>Standing for Council takes a strong commitment, </a:t>
            </a:r>
            <a:r>
              <a:rPr lang="en-NZ" altLang="en-US" b="1" dirty="0"/>
              <a:t>it is not a “5-minute job”</a:t>
            </a:r>
          </a:p>
          <a:p>
            <a:r>
              <a:rPr lang="en-NZ" altLang="en-US" dirty="0"/>
              <a:t>Not to be taken lightly, it is an important responsibility</a:t>
            </a:r>
          </a:p>
          <a:p>
            <a:r>
              <a:rPr lang="en-NZ" altLang="en-US" dirty="0"/>
              <a:t>Represent and lead the district – eyes and ears</a:t>
            </a:r>
          </a:p>
          <a:p>
            <a:r>
              <a:rPr lang="en-NZ" altLang="en-US" dirty="0"/>
              <a:t>Advocacy and governance</a:t>
            </a:r>
          </a:p>
          <a:p>
            <a:r>
              <a:rPr lang="en-NZ" altLang="en-US" dirty="0"/>
              <a:t>Skill set in candidate handbook – </a:t>
            </a:r>
            <a:r>
              <a:rPr lang="en-NZ" altLang="en-US" dirty="0">
                <a:solidFill>
                  <a:schemeClr val="tx1"/>
                </a:solidFill>
              </a:rPr>
              <a:t>pages 6 and 7</a:t>
            </a:r>
            <a:endParaRPr lang="en-US" alt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NZ" altLang="en-US" dirty="0"/>
              <a:t>Pārongo tūranga mahi | Job description</a:t>
            </a:r>
            <a:endParaRPr lang="en-US" altLang="en-US" dirty="0"/>
          </a:p>
        </p:txBody>
      </p:sp>
      <p:sp>
        <p:nvSpPr>
          <p:cNvPr id="5" name="Content Placeholder 4">
            <a:extLst>
              <a:ext uri="{FF2B5EF4-FFF2-40B4-BE49-F238E27FC236}">
                <a16:creationId xmlns:a16="http://schemas.microsoft.com/office/drawing/2014/main" id="{68A024BB-5DAB-4475-AEAA-3D87A8F47BFA}"/>
              </a:ext>
            </a:extLst>
          </p:cNvPr>
          <p:cNvSpPr>
            <a:spLocks noGrp="1"/>
          </p:cNvSpPr>
          <p:nvPr>
            <p:ph idx="1"/>
          </p:nvPr>
        </p:nvSpPr>
        <p:spPr>
          <a:xfrm>
            <a:off x="1667555" y="1596540"/>
            <a:ext cx="10219034" cy="4275742"/>
          </a:xfrm>
        </p:spPr>
        <p:txBody>
          <a:bodyPr/>
          <a:lstStyle/>
          <a:p>
            <a:r>
              <a:rPr lang="en-NZ" dirty="0"/>
              <a:t>Represent interests of Council and the Community</a:t>
            </a:r>
          </a:p>
          <a:p>
            <a:r>
              <a:rPr lang="en-NZ" dirty="0"/>
              <a:t>Formulate strategic direction and priorities</a:t>
            </a:r>
          </a:p>
          <a:p>
            <a:r>
              <a:rPr lang="en-NZ" dirty="0"/>
              <a:t>Determine expenditure and funding</a:t>
            </a:r>
          </a:p>
          <a:p>
            <a:r>
              <a:rPr lang="en-NZ" dirty="0"/>
              <a:t>Monitor performance</a:t>
            </a:r>
          </a:p>
          <a:p>
            <a:r>
              <a:rPr lang="en-NZ" dirty="0"/>
              <a:t>Develop and oversee policy</a:t>
            </a:r>
          </a:p>
          <a:p>
            <a:r>
              <a:rPr lang="en-NZ" dirty="0"/>
              <a:t>Ensure prudent use of council resources</a:t>
            </a:r>
          </a:p>
          <a:p>
            <a:r>
              <a:rPr lang="en-NZ" dirty="0"/>
              <a:t>Employ and monitor the Chief Executive (CE) only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514850" y="374900"/>
            <a:ext cx="10536645" cy="763525"/>
          </a:xfrm>
        </p:spPr>
        <p:txBody>
          <a:bodyPr>
            <a:normAutofit fontScale="90000"/>
          </a:bodyPr>
          <a:lstStyle/>
          <a:p>
            <a:r>
              <a:rPr lang="en-NZ" altLang="en-US" dirty="0"/>
              <a:t>Whanonga pono me ngā tikanga | Core competencies</a:t>
            </a:r>
            <a:endParaRPr lang="en-US" altLang="en-US" dirty="0"/>
          </a:p>
        </p:txBody>
      </p:sp>
      <p:sp>
        <p:nvSpPr>
          <p:cNvPr id="11267" name="Content Placeholder 4"/>
          <p:cNvSpPr>
            <a:spLocks noGrp="1"/>
          </p:cNvSpPr>
          <p:nvPr>
            <p:ph idx="1"/>
          </p:nvPr>
        </p:nvSpPr>
        <p:spPr>
          <a:xfrm>
            <a:off x="1667555" y="1596540"/>
            <a:ext cx="10219034" cy="4275742"/>
          </a:xfrm>
        </p:spPr>
        <p:txBody>
          <a:bodyPr/>
          <a:lstStyle/>
          <a:p>
            <a:r>
              <a:rPr lang="en-NZ" altLang="en-US" dirty="0"/>
              <a:t>Genuine interest for issues faced by local communities</a:t>
            </a:r>
          </a:p>
          <a:p>
            <a:r>
              <a:rPr lang="en-NZ" altLang="en-US" dirty="0"/>
              <a:t>Relate to wide range of people – strong people skills</a:t>
            </a:r>
          </a:p>
          <a:p>
            <a:r>
              <a:rPr lang="en-NZ" altLang="en-US" dirty="0"/>
              <a:t>Competent listening and public speaking skills</a:t>
            </a:r>
          </a:p>
          <a:p>
            <a:r>
              <a:rPr lang="en-NZ" altLang="en-US" dirty="0"/>
              <a:t>Express ideas clearly and be results focussed</a:t>
            </a:r>
          </a:p>
          <a:p>
            <a:r>
              <a:rPr lang="en-NZ" altLang="en-US" dirty="0"/>
              <a:t>Understand, analyse and resolve complex issues</a:t>
            </a:r>
          </a:p>
          <a:p>
            <a:r>
              <a:rPr lang="en-NZ" altLang="en-US" dirty="0"/>
              <a:t>Understand governance versus management</a:t>
            </a:r>
          </a:p>
          <a:p>
            <a:r>
              <a:rPr lang="en-NZ" altLang="en-US" dirty="0"/>
              <a:t>Councillors think “district-wide” on issues</a:t>
            </a:r>
          </a:p>
          <a:p>
            <a:r>
              <a:rPr lang="en-NZ" altLang="en-US" dirty="0"/>
              <a:t>Commit to members’ Code of Conduct</a:t>
            </a: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BC4462-D35A-45AB-8008-27F03BF361D5}"/>
              </a:ext>
            </a:extLst>
          </p:cNvPr>
          <p:cNvSpPr>
            <a:spLocks noGrp="1"/>
          </p:cNvSpPr>
          <p:nvPr>
            <p:ph type="title"/>
          </p:nvPr>
        </p:nvSpPr>
        <p:spPr>
          <a:xfrm>
            <a:off x="1514850" y="222193"/>
            <a:ext cx="10219035" cy="763525"/>
          </a:xfrm>
        </p:spPr>
        <p:txBody>
          <a:bodyPr/>
          <a:lstStyle/>
          <a:p>
            <a:r>
              <a:rPr lang="en-NZ" dirty="0"/>
              <a:t>Ngā hui Kaunihera | Council meetings</a:t>
            </a:r>
          </a:p>
        </p:txBody>
      </p:sp>
      <p:sp>
        <p:nvSpPr>
          <p:cNvPr id="10243" name="Content Placeholder 4">
            <a:extLst>
              <a:ext uri="{FF2B5EF4-FFF2-40B4-BE49-F238E27FC236}">
                <a16:creationId xmlns:a16="http://schemas.microsoft.com/office/drawing/2014/main" id="{4D7EE806-9098-4626-BC23-CC25BAEA2035}"/>
              </a:ext>
            </a:extLst>
          </p:cNvPr>
          <p:cNvSpPr>
            <a:spLocks noGrp="1"/>
          </p:cNvSpPr>
          <p:nvPr>
            <p:ph idx="1"/>
          </p:nvPr>
        </p:nvSpPr>
        <p:spPr>
          <a:xfrm>
            <a:off x="1209440" y="1443835"/>
            <a:ext cx="11300169" cy="4428447"/>
          </a:xfrm>
        </p:spPr>
        <p:txBody>
          <a:bodyPr/>
          <a:lstStyle/>
          <a:p>
            <a:r>
              <a:rPr lang="en-US" altLang="en-US" sz="2400" dirty="0"/>
              <a:t>Council and Committee meetings currently generally held on Tuesdays and Thursdays every week</a:t>
            </a:r>
          </a:p>
          <a:p>
            <a:endParaRPr lang="en-US" altLang="en-US" sz="1200" dirty="0"/>
          </a:p>
          <a:p>
            <a:r>
              <a:rPr lang="en-US" altLang="en-US" sz="2400" dirty="0"/>
              <a:t>Usually start at 9am and go for 6-8 hours</a:t>
            </a:r>
          </a:p>
          <a:p>
            <a:endParaRPr lang="en-US" altLang="en-US" sz="1200" dirty="0"/>
          </a:p>
          <a:p>
            <a:r>
              <a:rPr lang="en-US" altLang="en-US" sz="2400" dirty="0"/>
              <a:t>Total 82 meetings for 2021/22</a:t>
            </a:r>
          </a:p>
          <a:p>
            <a:endParaRPr lang="en-US" altLang="en-US" sz="1200" dirty="0"/>
          </a:p>
          <a:p>
            <a:r>
              <a:rPr lang="en-US" altLang="en-US" sz="2400" dirty="0"/>
              <a:t>Generally mayor is full time job, </a:t>
            </a:r>
            <a:r>
              <a:rPr lang="en-US" altLang="en-US" sz="2400" dirty="0" err="1"/>
              <a:t>councillor</a:t>
            </a:r>
            <a:r>
              <a:rPr lang="en-US" altLang="en-US" sz="2400" dirty="0"/>
              <a:t> is approx 3- 5 days per week</a:t>
            </a:r>
          </a:p>
          <a:p>
            <a:endParaRPr lang="en-US" altLang="en-US" sz="1200" dirty="0"/>
          </a:p>
          <a:p>
            <a:r>
              <a:rPr lang="en-NZ" altLang="en-US" sz="2400" dirty="0"/>
              <a:t>Lots of reading of reports and agendas (often hundreds of pages)</a:t>
            </a:r>
          </a:p>
          <a:p>
            <a:endParaRPr lang="en-NZ" altLang="en-US" sz="1200" dirty="0"/>
          </a:p>
          <a:p>
            <a:r>
              <a:rPr lang="en-NZ" altLang="en-US" sz="2400" dirty="0"/>
              <a:t>Flexible working hours – evening and weekend work required</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DRMSDIP" val="DIP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3160</Words>
  <Application>Microsoft Office PowerPoint</Application>
  <PresentationFormat>Widescreen</PresentationFormat>
  <Paragraphs>324</Paragraphs>
  <Slides>47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Raleway</vt:lpstr>
      <vt:lpstr>Segoe UI Light</vt:lpstr>
      <vt:lpstr>Wingdings</vt:lpstr>
      <vt:lpstr>Office Theme</vt:lpstr>
      <vt:lpstr>2022 Elections for  Nelson City Council</vt:lpstr>
      <vt:lpstr>Pōti Tīma | Electoral Team</vt:lpstr>
      <vt:lpstr>Ko wai a electionz.com? | Who are electionz.com?</vt:lpstr>
      <vt:lpstr>PowerPoint Presentation</vt:lpstr>
      <vt:lpstr>Ngā whakamahuki ā Ngā Pou Kaunihera   What is Local Government all about?</vt:lpstr>
      <vt:lpstr>He aha te take o ngā tāngata kaunihera?   What is being an elected member all about?    IT IS A BIG DEAL!</vt:lpstr>
      <vt:lpstr>Pārongo tūranga mahi | Job description</vt:lpstr>
      <vt:lpstr>Whanonga pono me ngā tikanga | Core competencies</vt:lpstr>
      <vt:lpstr>Ngā hui Kaunihera | Council meetings</vt:lpstr>
      <vt:lpstr>Utu ā-tau | Remuneration post-election 2022</vt:lpstr>
      <vt:lpstr>PowerPoint Presentation</vt:lpstr>
      <vt:lpstr>Ngā Tūranga me ngā Kawenga Āpiha Pōti Matua  Electoral Officer Role and Responsibilities</vt:lpstr>
      <vt:lpstr>Wātaka Pōti | Election Timetable</vt:lpstr>
      <vt:lpstr>STV (Single Transferable Vote)</vt:lpstr>
      <vt:lpstr>PowerPoint Presentation</vt:lpstr>
      <vt:lpstr>Ngā Take Pōti | Nominations will be called for:</vt:lpstr>
      <vt:lpstr>Whakaaringa | Nomination Process</vt:lpstr>
      <vt:lpstr>Whakaaringa | Nomination Process (continued)</vt:lpstr>
      <vt:lpstr>Pepa Pōti | Voting Paper</vt:lpstr>
      <vt:lpstr>PowerPoint Presentation</vt:lpstr>
      <vt:lpstr>PowerPoint Presentation</vt:lpstr>
      <vt:lpstr>Te Paearu Kaitono | Candidate Qualifications</vt:lpstr>
      <vt:lpstr>Ngā Maunu Kaitono | Candidate Withdrawals</vt:lpstr>
      <vt:lpstr>Ngā kōrero whaitake me ngā whakaahua a te Kaitono  Candidate Profile Statements and Photos</vt:lpstr>
      <vt:lpstr>Hei tauira mō te whakaritenga Example Profile Statement</vt:lpstr>
      <vt:lpstr>PowerPoint Presentation</vt:lpstr>
      <vt:lpstr>Whakahaeretia | Campaigning</vt:lpstr>
      <vt:lpstr>Pae Pāpāho Pāpori | Social Media</vt:lpstr>
      <vt:lpstr>Pae Pāpāho Pāpori | Social Media continued</vt:lpstr>
      <vt:lpstr>Ngā Tohu Pōti | Election signs</vt:lpstr>
      <vt:lpstr>Ngā Pūtea Koha | Electoral Donations</vt:lpstr>
      <vt:lpstr>Ngā Pōti Utu Aukatinga | Election Expenditure Limits</vt:lpstr>
      <vt:lpstr>Ngā Utu Whakahaere | Election Expenses</vt:lpstr>
      <vt:lpstr>Ngā Hēanga Pōtitanga | Election Offences</vt:lpstr>
      <vt:lpstr>Ngā Tohu Pōti | Example of Signs</vt:lpstr>
      <vt:lpstr>PowerPoint Presentation</vt:lpstr>
      <vt:lpstr>PowerPoint Presentation</vt:lpstr>
      <vt:lpstr>PowerPoint Presentation</vt:lpstr>
      <vt:lpstr>PowerPoint Presentation</vt:lpstr>
      <vt:lpstr>PowerPoint Presentation</vt:lpstr>
      <vt:lpstr>PowerPoint Presentation</vt:lpstr>
      <vt:lpstr>Rārangi Pukapuka Pōti | Electoral Rolls</vt:lpstr>
      <vt:lpstr>Pōti Motuhake | Special Voting</vt:lpstr>
      <vt:lpstr>Otinga Pōtitanga | Election Results</vt:lpstr>
      <vt:lpstr>Nau mai ki te tari | Coming into Office</vt:lpstr>
      <vt:lpstr>Rauemi | Resources</vt:lpstr>
      <vt:lpstr>Kupu Whakamutunga | Last word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Elections Tauranga City Council Standing for Council</dc:title>
  <dc:creator/>
  <cp:lastModifiedBy/>
  <cp:revision>11</cp:revision>
  <dcterms:created xsi:type="dcterms:W3CDTF">2014-11-29T20:06:54Z</dcterms:created>
  <dcterms:modified xsi:type="dcterms:W3CDTF">2022-07-18T01:23:17Z</dcterms:modified>
</cp:coreProperties>
</file>