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fbbb80e4286e454f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1" r:id="rId2"/>
    <p:sldId id="340" r:id="rId3"/>
    <p:sldId id="376" r:id="rId4"/>
    <p:sldId id="358" r:id="rId5"/>
    <p:sldId id="363" r:id="rId6"/>
    <p:sldId id="359" r:id="rId7"/>
    <p:sldId id="360" r:id="rId8"/>
    <p:sldId id="375" r:id="rId9"/>
    <p:sldId id="373" r:id="rId10"/>
    <p:sldId id="377" r:id="rId11"/>
    <p:sldId id="380" r:id="rId12"/>
    <p:sldId id="379" r:id="rId13"/>
    <p:sldId id="381" r:id="rId14"/>
    <p:sldId id="367" r:id="rId15"/>
    <p:sldId id="368" r:id="rId16"/>
    <p:sldId id="364" r:id="rId17"/>
    <p:sldId id="365" r:id="rId18"/>
    <p:sldId id="322" r:id="rId19"/>
    <p:sldId id="325" r:id="rId20"/>
    <p:sldId id="326" r:id="rId21"/>
    <p:sldId id="382" r:id="rId22"/>
    <p:sldId id="386" r:id="rId23"/>
    <p:sldId id="384" r:id="rId24"/>
    <p:sldId id="295" r:id="rId25"/>
    <p:sldId id="347" r:id="rId26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C06"/>
    <a:srgbClr val="FF6C01"/>
    <a:srgbClr val="FF6E00"/>
    <a:srgbClr val="FA4006"/>
    <a:srgbClr val="0092B3"/>
    <a:srgbClr val="EF7622"/>
    <a:srgbClr val="1D4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5683" autoAdjust="0"/>
  </p:normalViewPr>
  <p:slideViewPr>
    <p:cSldViewPr snapToGrid="0" snapToObjects="1">
      <p:cViewPr varScale="1">
        <p:scale>
          <a:sx n="82" d="100"/>
          <a:sy n="82" d="100"/>
        </p:scale>
        <p:origin x="141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GTN-SBS-EX01\Transfer\Kay\downsizing\Reports\Tauranga%20report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6.jpeg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y\Documents\downszing\expending%20cash%20released%20mover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Sheet1!$D$64</c:f>
              <c:strCache>
                <c:ptCount val="1"/>
                <c:pt idx="0">
                  <c:v>Paid More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Sheet1!$C$65:$C$72</c:f>
              <c:strCache>
                <c:ptCount val="8"/>
                <c:pt idx="0">
                  <c:v>Less than $100,000</c:v>
                </c:pt>
                <c:pt idx="1">
                  <c:v>$100,000 - $199,000</c:v>
                </c:pt>
                <c:pt idx="2">
                  <c:v>$200,000 - $299,000</c:v>
                </c:pt>
                <c:pt idx="3">
                  <c:v>$300,000 - $399,000</c:v>
                </c:pt>
                <c:pt idx="4">
                  <c:v>$400,000 - $499,000</c:v>
                </c:pt>
                <c:pt idx="5">
                  <c:v>$500,000 - $599,000</c:v>
                </c:pt>
                <c:pt idx="6">
                  <c:v>$600,000 - $699,000</c:v>
                </c:pt>
                <c:pt idx="7">
                  <c:v>$700,000 or more</c:v>
                </c:pt>
              </c:strCache>
            </c:strRef>
          </c:cat>
          <c:val>
            <c:numRef>
              <c:f>Sheet1!$D$65:$D$72</c:f>
              <c:numCache>
                <c:formatCode>###0</c:formatCode>
                <c:ptCount val="8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91-4FD8-8B4E-EB53B66ADE85}"/>
            </c:ext>
          </c:extLst>
        </c:ser>
        <c:ser>
          <c:idx val="1"/>
          <c:order val="1"/>
          <c:tx>
            <c:strRef>
              <c:f>Sheet1!$E$64</c:f>
              <c:strCache>
                <c:ptCount val="1"/>
                <c:pt idx="0">
                  <c:v>Same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Sheet1!$C$65:$C$72</c:f>
              <c:strCache>
                <c:ptCount val="8"/>
                <c:pt idx="0">
                  <c:v>Less than $100,000</c:v>
                </c:pt>
                <c:pt idx="1">
                  <c:v>$100,000 - $199,000</c:v>
                </c:pt>
                <c:pt idx="2">
                  <c:v>$200,000 - $299,000</c:v>
                </c:pt>
                <c:pt idx="3">
                  <c:v>$300,000 - $399,000</c:v>
                </c:pt>
                <c:pt idx="4">
                  <c:v>$400,000 - $499,000</c:v>
                </c:pt>
                <c:pt idx="5">
                  <c:v>$500,000 - $599,000</c:v>
                </c:pt>
                <c:pt idx="6">
                  <c:v>$600,000 - $699,000</c:v>
                </c:pt>
                <c:pt idx="7">
                  <c:v>$700,000 or more</c:v>
                </c:pt>
              </c:strCache>
            </c:strRef>
          </c:cat>
          <c:val>
            <c:numRef>
              <c:f>Sheet1!$E$65:$E$72</c:f>
              <c:numCache>
                <c:formatCode>General</c:formatCode>
                <c:ptCount val="8"/>
                <c:pt idx="1">
                  <c:v>1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91-4FD8-8B4E-EB53B66ADE85}"/>
            </c:ext>
          </c:extLst>
        </c:ser>
        <c:ser>
          <c:idx val="2"/>
          <c:order val="2"/>
          <c:tx>
            <c:strRef>
              <c:f>Sheet1!$F$64</c:f>
              <c:strCache>
                <c:ptCount val="1"/>
                <c:pt idx="0">
                  <c:v>Paid Less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Sheet1!$C$65:$C$72</c:f>
              <c:strCache>
                <c:ptCount val="8"/>
                <c:pt idx="0">
                  <c:v>Less than $100,000</c:v>
                </c:pt>
                <c:pt idx="1">
                  <c:v>$100,000 - $199,000</c:v>
                </c:pt>
                <c:pt idx="2">
                  <c:v>$200,000 - $299,000</c:v>
                </c:pt>
                <c:pt idx="3">
                  <c:v>$300,000 - $399,000</c:v>
                </c:pt>
                <c:pt idx="4">
                  <c:v>$400,000 - $499,000</c:v>
                </c:pt>
                <c:pt idx="5">
                  <c:v>$500,000 - $599,000</c:v>
                </c:pt>
                <c:pt idx="6">
                  <c:v>$600,000 - $699,000</c:v>
                </c:pt>
                <c:pt idx="7">
                  <c:v>$700,000 or more</c:v>
                </c:pt>
              </c:strCache>
            </c:strRef>
          </c:cat>
          <c:val>
            <c:numRef>
              <c:f>Sheet1!$F$65:$F$72</c:f>
              <c:numCache>
                <c:formatCode>General</c:formatCode>
                <c:ptCount val="8"/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4</c:v>
                </c:pt>
                <c:pt idx="7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91-4FD8-8B4E-EB53B66AD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2023504"/>
        <c:axId val="362029008"/>
      </c:barChart>
      <c:catAx>
        <c:axId val="36202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029008"/>
        <c:crosses val="autoZero"/>
        <c:auto val="1"/>
        <c:lblAlgn val="ctr"/>
        <c:lblOffset val="100"/>
        <c:noMultiLvlLbl val="0"/>
      </c:catAx>
      <c:valAx>
        <c:axId val="36202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023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1000" baseline="0" dirty="0"/>
              <a:t>Regional Older Age Population Ratios and % New Stock 1=2 bedrooms since 2001</a:t>
            </a:r>
            <a:r>
              <a:rPr lang="en-NZ" baseline="0" dirty="0"/>
              <a:t> </a:t>
            </a:r>
            <a:endParaRPr lang="en-NZ" dirty="0"/>
          </a:p>
        </c:rich>
      </c:tx>
      <c:layout>
        <c:manualLayout>
          <c:xMode val="edge"/>
          <c:yMode val="edge"/>
          <c:x val="0.22903513278201235"/>
          <c:y val="2.43778606795664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Older Age Ratio</c:v>
                </c:pt>
              </c:strCache>
            </c:strRef>
          </c:tx>
          <c:spPr>
            <a:solidFill>
              <a:srgbClr val="FF6E00"/>
            </a:solidFill>
            <a:ln>
              <a:solidFill>
                <a:srgbClr val="FF6C01"/>
              </a:solidFill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Marlborough Region</c:v>
                </c:pt>
                <c:pt idx="1">
                  <c:v>Northland Region</c:v>
                </c:pt>
                <c:pt idx="2">
                  <c:v>Tasman Region</c:v>
                </c:pt>
                <c:pt idx="3">
                  <c:v>Bay of Plenty Region</c:v>
                </c:pt>
                <c:pt idx="4">
                  <c:v>Hawke's Bay Region</c:v>
                </c:pt>
                <c:pt idx="5">
                  <c:v>Nelson Region</c:v>
                </c:pt>
                <c:pt idx="6">
                  <c:v>Manawatu-Wanganui Region</c:v>
                </c:pt>
                <c:pt idx="7">
                  <c:v>Taranaki Region</c:v>
                </c:pt>
                <c:pt idx="8">
                  <c:v>West Coast Region</c:v>
                </c:pt>
                <c:pt idx="9">
                  <c:v>Southland Region</c:v>
                </c:pt>
                <c:pt idx="10">
                  <c:v>Canterbury Region</c:v>
                </c:pt>
                <c:pt idx="11">
                  <c:v>Otago Region</c:v>
                </c:pt>
                <c:pt idx="12">
                  <c:v>Waikato Region</c:v>
                </c:pt>
                <c:pt idx="13">
                  <c:v>Gisborne Region</c:v>
                </c:pt>
                <c:pt idx="14">
                  <c:v>Wellington Region</c:v>
                </c:pt>
                <c:pt idx="15">
                  <c:v>Auckland Region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33.299999999999997</c:v>
                </c:pt>
                <c:pt idx="1">
                  <c:v>30.4</c:v>
                </c:pt>
                <c:pt idx="2">
                  <c:v>28.9</c:v>
                </c:pt>
                <c:pt idx="3">
                  <c:v>28.7</c:v>
                </c:pt>
                <c:pt idx="4">
                  <c:v>27.4</c:v>
                </c:pt>
                <c:pt idx="5">
                  <c:v>27.4</c:v>
                </c:pt>
                <c:pt idx="6">
                  <c:v>26.5</c:v>
                </c:pt>
                <c:pt idx="7">
                  <c:v>25.9</c:v>
                </c:pt>
                <c:pt idx="8">
                  <c:v>24.9</c:v>
                </c:pt>
                <c:pt idx="9">
                  <c:v>24.6</c:v>
                </c:pt>
                <c:pt idx="10">
                  <c:v>23.6</c:v>
                </c:pt>
                <c:pt idx="11">
                  <c:v>23.3</c:v>
                </c:pt>
                <c:pt idx="12">
                  <c:v>23.2</c:v>
                </c:pt>
                <c:pt idx="13">
                  <c:v>22.9</c:v>
                </c:pt>
                <c:pt idx="14">
                  <c:v>19.600000000000001</c:v>
                </c:pt>
                <c:pt idx="15">
                  <c:v>17.100000000000001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AD-4DF2-A4DC-F1465E024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661000"/>
        <c:axId val="45055560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 Added Stock 1+2 Bedrooms </c:v>
                </c:pt>
              </c:strCache>
            </c:strRef>
          </c:tx>
          <c:spPr>
            <a:ln w="28575" cap="rnd">
              <a:solidFill>
                <a:srgbClr val="0092B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Marlborough Region</c:v>
                </c:pt>
                <c:pt idx="1">
                  <c:v>Northland Region</c:v>
                </c:pt>
                <c:pt idx="2">
                  <c:v>Tasman Region</c:v>
                </c:pt>
                <c:pt idx="3">
                  <c:v>Bay of Plenty Region</c:v>
                </c:pt>
                <c:pt idx="4">
                  <c:v>Hawke's Bay Region</c:v>
                </c:pt>
                <c:pt idx="5">
                  <c:v>Nelson Region</c:v>
                </c:pt>
                <c:pt idx="6">
                  <c:v>Manawatu-Wanganui Region</c:v>
                </c:pt>
                <c:pt idx="7">
                  <c:v>Taranaki Region</c:v>
                </c:pt>
                <c:pt idx="8">
                  <c:v>West Coast Region</c:v>
                </c:pt>
                <c:pt idx="9">
                  <c:v>Southland Region</c:v>
                </c:pt>
                <c:pt idx="10">
                  <c:v>Canterbury Region</c:v>
                </c:pt>
                <c:pt idx="11">
                  <c:v>Otago Region</c:v>
                </c:pt>
                <c:pt idx="12">
                  <c:v>Waikato Region</c:v>
                </c:pt>
                <c:pt idx="13">
                  <c:v>Gisborne Region</c:v>
                </c:pt>
                <c:pt idx="14">
                  <c:v>Wellington Region</c:v>
                </c:pt>
                <c:pt idx="15">
                  <c:v>Auckland Region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7</c:v>
                </c:pt>
                <c:pt idx="1">
                  <c:v>16</c:v>
                </c:pt>
                <c:pt idx="2">
                  <c:v>11</c:v>
                </c:pt>
                <c:pt idx="3">
                  <c:v>12</c:v>
                </c:pt>
                <c:pt idx="4">
                  <c:v>12</c:v>
                </c:pt>
                <c:pt idx="5">
                  <c:v>15</c:v>
                </c:pt>
                <c:pt idx="6">
                  <c:v>7</c:v>
                </c:pt>
                <c:pt idx="7">
                  <c:v>14</c:v>
                </c:pt>
                <c:pt idx="8">
                  <c:v>29</c:v>
                </c:pt>
                <c:pt idx="9">
                  <c:v>11</c:v>
                </c:pt>
                <c:pt idx="10">
                  <c:v>0</c:v>
                </c:pt>
                <c:pt idx="11">
                  <c:v>9</c:v>
                </c:pt>
                <c:pt idx="12">
                  <c:v>15</c:v>
                </c:pt>
                <c:pt idx="13">
                  <c:v>8</c:v>
                </c:pt>
                <c:pt idx="14">
                  <c:v>19</c:v>
                </c:pt>
                <c:pt idx="15">
                  <c:v>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3AD-4DF2-A4DC-F1465E024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661000"/>
        <c:axId val="450555608"/>
      </c:lineChart>
      <c:catAx>
        <c:axId val="362661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555608"/>
        <c:crosses val="autoZero"/>
        <c:auto val="1"/>
        <c:lblAlgn val="ctr"/>
        <c:lblOffset val="100"/>
        <c:noMultiLvlLbl val="0"/>
      </c:catAx>
      <c:valAx>
        <c:axId val="45055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661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NZ" sz="1200" b="1" i="0" baseline="0" dirty="0">
                <a:effectLst/>
              </a:rPr>
              <a:t>Older Tenants by Disability Status 2013 Census and Health Survey</a:t>
            </a:r>
            <a:endParaRPr lang="en-NZ" sz="1200" b="1" dirty="0">
              <a:effectLst/>
            </a:endParaRPr>
          </a:p>
        </c:rich>
      </c:tx>
      <c:layout>
        <c:manualLayout>
          <c:xMode val="edge"/>
          <c:yMode val="edge"/>
          <c:x val="2.1958223972003504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'[Older tenants disability 6 sept.xlsx]Sheet1'!$A$4</c:f>
              <c:strCache>
                <c:ptCount val="1"/>
                <c:pt idx="0">
                  <c:v>Disabled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'[Older tenants disability 6 sept.xlsx]Sheet1'!$B$3:$D$3</c:f>
              <c:strCache>
                <c:ptCount val="3"/>
                <c:pt idx="0">
                  <c:v>Private Rental</c:v>
                </c:pt>
                <c:pt idx="1">
                  <c:v>Council</c:v>
                </c:pt>
                <c:pt idx="2">
                  <c:v>HNZC</c:v>
                </c:pt>
              </c:strCache>
            </c:strRef>
          </c:cat>
          <c:val>
            <c:numRef>
              <c:f>'[Older tenants disability 6 sept.xlsx]Sheet1'!$B$4:$D$4</c:f>
              <c:numCache>
                <c:formatCode>General</c:formatCode>
                <c:ptCount val="3"/>
                <c:pt idx="0">
                  <c:v>26000</c:v>
                </c:pt>
                <c:pt idx="1">
                  <c:v>8000</c:v>
                </c:pt>
                <c:pt idx="2">
                  <c:v>11000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DE-4DC0-8806-2D5DE7E6C8C8}"/>
            </c:ext>
          </c:extLst>
        </c:ser>
        <c:ser>
          <c:idx val="1"/>
          <c:order val="1"/>
          <c:tx>
            <c:strRef>
              <c:f>'[Older tenants disability 6 sept.xlsx]Sheet1'!$A$5</c:f>
              <c:strCache>
                <c:ptCount val="1"/>
                <c:pt idx="0">
                  <c:v>Not Disabled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'[Older tenants disability 6 sept.xlsx]Sheet1'!$B$3:$D$3</c:f>
              <c:strCache>
                <c:ptCount val="3"/>
                <c:pt idx="0">
                  <c:v>Private Rental</c:v>
                </c:pt>
                <c:pt idx="1">
                  <c:v>Council</c:v>
                </c:pt>
                <c:pt idx="2">
                  <c:v>HNZC</c:v>
                </c:pt>
              </c:strCache>
            </c:strRef>
          </c:cat>
          <c:val>
            <c:numRef>
              <c:f>'[Older tenants disability 6 sept.xlsx]Sheet1'!$B$5:$D$5</c:f>
              <c:numCache>
                <c:formatCode>General</c:formatCode>
                <c:ptCount val="3"/>
                <c:pt idx="0">
                  <c:v>15000</c:v>
                </c:pt>
                <c:pt idx="1">
                  <c:v>1000</c:v>
                </c:pt>
                <c:pt idx="2">
                  <c:v>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DE-4DC0-8806-2D5DE7E6C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0306680"/>
        <c:axId val="450307072"/>
      </c:barChart>
      <c:catAx>
        <c:axId val="45030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307072"/>
        <c:crosses val="autoZero"/>
        <c:auto val="1"/>
        <c:lblAlgn val="ctr"/>
        <c:lblOffset val="100"/>
        <c:noMultiLvlLbl val="0"/>
      </c:catAx>
      <c:valAx>
        <c:axId val="45030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306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Sheet2!$O$3</c:f>
              <c:strCache>
                <c:ptCount val="1"/>
                <c:pt idx="0">
                  <c:v>Ownership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CB-4C13-9586-63BB937D2D62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CB-4C13-9586-63BB937D2D62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CB-4C13-9586-63BB937D2D62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CB-4C13-9586-63BB937D2D62}"/>
              </c:ext>
            </c:extLst>
          </c:dPt>
          <c:dLbls>
            <c:dLbl>
              <c:idx val="0"/>
              <c:layout>
                <c:manualLayout>
                  <c:x val="0.15397877678213595"/>
                  <c:y val="5.94309565470982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CB-4C13-9586-63BB937D2D62}"/>
                </c:ext>
                <c:ext xmlns:c15="http://schemas.microsoft.com/office/drawing/2012/chart" uri="{CE6537A1-D6FC-4f65-9D91-7224C49458BB}">
                  <c15:layout>
                    <c:manualLayout>
                      <c:w val="0.20821161192814636"/>
                      <c:h val="0.1583569751256468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1249991456148443E-2"/>
                  <c:y val="0.241762634498127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CB-4C13-9586-63BB937D2D62}"/>
                </c:ext>
                <c:ext xmlns:c15="http://schemas.microsoft.com/office/drawing/2012/chart" uri="{CE6537A1-D6FC-4f65-9D91-7224C49458BB}">
                  <c15:layout>
                    <c:manualLayout>
                      <c:w val="0.20712489063867015"/>
                      <c:h val="0.1664585156022163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1249991456148436E-2"/>
                  <c:y val="0.177612859570381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CB-4C13-9586-63BB937D2D62}"/>
                </c:ext>
                <c:ext xmlns:c15="http://schemas.microsoft.com/office/drawing/2012/chart" uri="{CE6537A1-D6FC-4f65-9D91-7224C49458BB}">
                  <c15:layout>
                    <c:manualLayout>
                      <c:w val="0.29497230561780796"/>
                      <c:h val="0.188874013154399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9.5309193102254733E-2"/>
                  <c:y val="5.89639582204371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CCB-4C13-9586-63BB937D2D62}"/>
                </c:ext>
                <c:ext xmlns:c15="http://schemas.microsoft.com/office/drawing/2012/chart" uri="{CE6537A1-D6FC-4f65-9D91-7224C49458BB}">
                  <c15:layout>
                    <c:manualLayout>
                      <c:w val="0.27609381121669641"/>
                      <c:h val="0.1583569751256468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Sheet2!$N$4:$N$7</c:f>
              <c:strCache>
                <c:ptCount val="4"/>
                <c:pt idx="0">
                  <c:v>Hoped But Nothing Much</c:v>
                </c:pt>
                <c:pt idx="1">
                  <c:v>Some But Less Than Hoped</c:v>
                </c:pt>
                <c:pt idx="2">
                  <c:v>Planned Realisation Achieved</c:v>
                </c:pt>
                <c:pt idx="3">
                  <c:v>More Realisation than Planned</c:v>
                </c:pt>
              </c:strCache>
            </c:strRef>
          </c:cat>
          <c:val>
            <c:numRef>
              <c:f>Sheet2!$O$4:$O$7</c:f>
              <c:numCache>
                <c:formatCode>###0</c:formatCode>
                <c:ptCount val="4"/>
                <c:pt idx="0">
                  <c:v>3</c:v>
                </c:pt>
                <c:pt idx="1">
                  <c:v>11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CCB-4C13-9586-63BB937D2D6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Sheet2!$R$3</c:f>
              <c:strCache>
                <c:ptCount val="1"/>
                <c:pt idx="0">
                  <c:v>License to Occupy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F3-4257-9940-2CA71F602B06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F3-4257-9940-2CA71F602B06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F3-4257-9940-2CA71F602B06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F3-4257-9940-2CA71F602B06}"/>
              </c:ext>
            </c:extLst>
          </c:dPt>
          <c:dLbls>
            <c:dLbl>
              <c:idx val="0"/>
              <c:layout>
                <c:manualLayout>
                  <c:x val="0.13168788007067078"/>
                  <c:y val="2.25672861347529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AF3-4257-9940-2CA71F602B0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679405979605842E-2"/>
                  <c:y val="0.212113629360449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AF3-4257-9940-2CA71F602B0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130478551492603E-3"/>
                  <c:y val="8.8046683242485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AF3-4257-9940-2CA71F602B06}"/>
                </c:ext>
                <c:ext xmlns:c15="http://schemas.microsoft.com/office/drawing/2012/chart" uri="{CE6537A1-D6FC-4f65-9D91-7224C49458BB}">
                  <c15:layout>
                    <c:manualLayout>
                      <c:w val="0.2810833333333333"/>
                      <c:h val="0.1849074074074074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867957130358705"/>
                  <c:y val="0.100405365995917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AF3-4257-9940-2CA71F602B0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Sheet2!$Q$4:$Q$7</c:f>
              <c:strCache>
                <c:ptCount val="4"/>
                <c:pt idx="0">
                  <c:v>Hoped But Nothing Much</c:v>
                </c:pt>
                <c:pt idx="1">
                  <c:v>Some But Less Than Hoped</c:v>
                </c:pt>
                <c:pt idx="2">
                  <c:v>Planned Realisation Achieved</c:v>
                </c:pt>
                <c:pt idx="3">
                  <c:v>More Realisation than Planned</c:v>
                </c:pt>
              </c:strCache>
            </c:strRef>
          </c:cat>
          <c:val>
            <c:numRef>
              <c:f>Sheet2!$R$4:$R$7</c:f>
              <c:numCache>
                <c:formatCode>###0</c:formatCode>
                <c:ptCount val="4"/>
                <c:pt idx="0">
                  <c:v>15</c:v>
                </c:pt>
                <c:pt idx="1">
                  <c:v>32</c:v>
                </c:pt>
                <c:pt idx="2">
                  <c:v>47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F3-4257-9940-2CA71F602B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2B3229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77BDE79A-0CBC-464F-A152-0967D5EF1945}" type="datetimeFigureOut">
              <a:rPr lang="en-NZ" smtClean="0"/>
              <a:t>28/09/2017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3251ADE9-12E3-40EB-9C4B-452A8A4A64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9670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99D6A2B8-31C8-4306-A814-222D0077D010}" type="datetimeFigureOut">
              <a:rPr lang="en-NZ" smtClean="0"/>
              <a:t>28/09/2017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5" y="4758609"/>
            <a:ext cx="5511174" cy="4508661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615"/>
            <a:ext cx="2985621" cy="50149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934" y="9515615"/>
            <a:ext cx="2985621" cy="50149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3D556694-AB3E-4F9C-8FB7-3EBE2CD837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922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Sever weather – Office of the Chief Science </a:t>
            </a:r>
            <a:r>
              <a:rPr lang="en-NZ" dirty="0" err="1"/>
              <a:t>Advior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6694-AB3E-4F9C-8FB7-3EBE2CD8379E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99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Source: 2013 census and MSD AS data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6694-AB3E-4F9C-8FB7-3EBE2CD8379E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126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National R&amp;M survey n=1600.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6694-AB3E-4F9C-8FB7-3EBE2CD8379E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5131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National R&amp;M survey n=1600.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6694-AB3E-4F9C-8FB7-3EBE2CD8379E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700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6694-AB3E-4F9C-8FB7-3EBE2CD8379E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281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2300" lvl="1" indent="-1651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550 older people community-based – 115 movers/435 stayers – Downsizing Survey</a:t>
            </a:r>
          </a:p>
          <a:p>
            <a:pPr marL="622300" lvl="1" indent="-1651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615 older people in retirement villages(RVs) – Downsizing Survey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6694-AB3E-4F9C-8FB7-3EBE2CD8379E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485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0244" y="1437375"/>
            <a:ext cx="6595559" cy="1743316"/>
          </a:xfrm>
          <a:prstGeom prst="rect">
            <a:avLst/>
          </a:prstGeom>
        </p:spPr>
        <p:txBody>
          <a:bodyPr/>
          <a:lstStyle>
            <a:lvl1pPr algn="l">
              <a:defRPr b="1" i="0" spc="-150">
                <a:solidFill>
                  <a:srgbClr val="0092B3"/>
                </a:solidFill>
                <a:latin typeface="Helvetica"/>
              </a:defRPr>
            </a:lvl1pPr>
          </a:lstStyle>
          <a:p>
            <a:r>
              <a:rPr lang="en-AU" dirty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2254" y="3462384"/>
            <a:ext cx="6523550" cy="9310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0092B3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02254" y="4460875"/>
            <a:ext cx="6523550" cy="8255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 b="0" i="0" baseline="0">
                <a:solidFill>
                  <a:srgbClr val="FA4006"/>
                </a:solidFill>
                <a:latin typeface="Helvetica"/>
                <a:cs typeface="Helvetic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subtitle style 2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888772" y="3234928"/>
            <a:ext cx="5840003" cy="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J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4" y="6043827"/>
            <a:ext cx="221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43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8476" y="644887"/>
            <a:ext cx="6825876" cy="701202"/>
          </a:xfrm>
          <a:prstGeom prst="rect">
            <a:avLst/>
          </a:prstGeom>
        </p:spPr>
        <p:txBody>
          <a:bodyPr/>
          <a:lstStyle>
            <a:lvl1pPr algn="l">
              <a:defRPr sz="3800" b="1" i="0" spc="-150">
                <a:solidFill>
                  <a:srgbClr val="0092B3"/>
                </a:solidFill>
                <a:latin typeface="Helvetica"/>
              </a:defRPr>
            </a:lvl1pPr>
          </a:lstStyle>
          <a:p>
            <a:r>
              <a:rPr lang="en-AU" dirty="0"/>
              <a:t>Click to edit page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8475" y="1872836"/>
            <a:ext cx="6825877" cy="32618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40"/>
              </a:lnSpc>
              <a:buNone/>
              <a:defRPr sz="2200" b="0">
                <a:solidFill>
                  <a:srgbClr val="0092B3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body text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04237" y="1443760"/>
            <a:ext cx="6730114" cy="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J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4" y="6043827"/>
            <a:ext cx="221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42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608476" y="644887"/>
            <a:ext cx="6825876" cy="701202"/>
          </a:xfrm>
          <a:prstGeom prst="rect">
            <a:avLst/>
          </a:prstGeom>
        </p:spPr>
        <p:txBody>
          <a:bodyPr/>
          <a:lstStyle>
            <a:lvl1pPr algn="l">
              <a:defRPr sz="3800" b="1" i="0" spc="-150">
                <a:solidFill>
                  <a:srgbClr val="0092B3"/>
                </a:solidFill>
                <a:latin typeface="Helvetica"/>
              </a:defRPr>
            </a:lvl1pPr>
          </a:lstStyle>
          <a:p>
            <a:r>
              <a:rPr lang="en-AU" dirty="0"/>
              <a:t>Click to edit page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04237" y="1443760"/>
            <a:ext cx="6730114" cy="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8476" y="1872836"/>
            <a:ext cx="6825876" cy="3261843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  <a:defRPr sz="2200" b="0">
                <a:solidFill>
                  <a:srgbClr val="0092B3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bullet text style</a:t>
            </a:r>
          </a:p>
        </p:txBody>
      </p:sp>
      <p:pic>
        <p:nvPicPr>
          <p:cNvPr id="6" name="Picture 5" descr="BJ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4" y="6043827"/>
            <a:ext cx="221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84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606032" y="1671638"/>
            <a:ext cx="6730626" cy="31257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>
                <a:solidFill>
                  <a:srgbClr val="0092B3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Add picture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15165" y="4929188"/>
            <a:ext cx="6421493" cy="336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>
                <a:solidFill>
                  <a:srgbClr val="0092B3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500">
                <a:solidFill>
                  <a:srgbClr val="1D4F90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500">
                <a:solidFill>
                  <a:srgbClr val="1D4F90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500">
                <a:solidFill>
                  <a:srgbClr val="1D4F90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500">
                <a:solidFill>
                  <a:srgbClr val="1D4F9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Add picture caption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608476" y="644887"/>
            <a:ext cx="6825876" cy="701202"/>
          </a:xfrm>
          <a:prstGeom prst="rect">
            <a:avLst/>
          </a:prstGeom>
        </p:spPr>
        <p:txBody>
          <a:bodyPr/>
          <a:lstStyle>
            <a:lvl1pPr algn="l">
              <a:defRPr sz="3800" b="1" i="0" spc="-150">
                <a:solidFill>
                  <a:srgbClr val="0092B3"/>
                </a:solidFill>
                <a:latin typeface="Helvetica"/>
              </a:defRPr>
            </a:lvl1pPr>
          </a:lstStyle>
          <a:p>
            <a:r>
              <a:rPr lang="en-AU" dirty="0"/>
              <a:t>Click to edit page title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704237" y="1443760"/>
            <a:ext cx="6730114" cy="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J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4" y="6043827"/>
            <a:ext cx="221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22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608476" y="644887"/>
            <a:ext cx="6825876" cy="701202"/>
          </a:xfrm>
          <a:prstGeom prst="rect">
            <a:avLst/>
          </a:prstGeom>
        </p:spPr>
        <p:txBody>
          <a:bodyPr/>
          <a:lstStyle>
            <a:lvl1pPr algn="l">
              <a:defRPr sz="3800" b="1" i="0" spc="-150">
                <a:solidFill>
                  <a:srgbClr val="0092B3"/>
                </a:solidFill>
                <a:latin typeface="Helvetica"/>
              </a:defRPr>
            </a:lvl1pPr>
          </a:lstStyle>
          <a:p>
            <a:r>
              <a:rPr lang="en-AU" dirty="0"/>
              <a:t>Click to edit page title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04237" y="1443760"/>
            <a:ext cx="6730114" cy="0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J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4" y="6043827"/>
            <a:ext cx="221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68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C1282-43BE-48DD-8ED2-70C41868D5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907303"/>
      </p:ext>
    </p:extLst>
  </p:cSld>
  <p:clrMapOvr>
    <a:masterClrMapping/>
  </p:clrMapOvr>
  <p:transition advTm="1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CRESA-Logo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76" y="6019269"/>
            <a:ext cx="2807063" cy="584151"/>
          </a:xfrm>
          <a:prstGeom prst="rect">
            <a:avLst/>
          </a:prstGeom>
        </p:spPr>
      </p:pic>
      <p:pic>
        <p:nvPicPr>
          <p:cNvPr id="4" name="Picture 3" descr="Finding-the-Best-Fit-Logo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27" y="5947961"/>
            <a:ext cx="2070481" cy="6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1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730244" y="2240781"/>
            <a:ext cx="6595559" cy="939909"/>
          </a:xfrm>
        </p:spPr>
        <p:txBody>
          <a:bodyPr/>
          <a:lstStyle/>
          <a:p>
            <a:pPr algn="ctr"/>
            <a:r>
              <a:rPr lang="en-US" sz="3600" dirty="0"/>
              <a:t>Housing in an Ageing Society </a:t>
            </a:r>
            <a:endParaRPr lang="en-US" sz="3600" dirty="0">
              <a:solidFill>
                <a:srgbClr val="0092B3"/>
              </a:solidFill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Saville-Smith				Bev James</a:t>
            </a:r>
          </a:p>
          <a:p>
            <a:r>
              <a:rPr lang="en-US" dirty="0"/>
              <a:t>	</a:t>
            </a:r>
            <a:r>
              <a:rPr lang="en-US" dirty="0" err="1"/>
              <a:t>CRESA</a:t>
            </a:r>
            <a:r>
              <a:rPr lang="en-US" dirty="0"/>
              <a:t>					Public Policy &amp; Research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02253" y="4873625"/>
            <a:ext cx="6523550" cy="8255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6C01"/>
                </a:solidFill>
              </a:rPr>
              <a:t>Presentation to  Housing Stakeholders</a:t>
            </a:r>
          </a:p>
          <a:p>
            <a:pPr algn="ctr"/>
            <a:r>
              <a:rPr lang="en-US" dirty="0">
                <a:solidFill>
                  <a:srgbClr val="FF6C01"/>
                </a:solidFill>
              </a:rPr>
              <a:t>Nelson, 18 September 2017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C29C58-8F99-491E-9021-970C180D7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354" y="0"/>
            <a:ext cx="2377646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AD1911-FD0C-464B-BBA4-94EB12F7A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46" y="0"/>
            <a:ext cx="2515519" cy="9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16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8596" y="576061"/>
            <a:ext cx="6825876" cy="701202"/>
          </a:xfrm>
        </p:spPr>
        <p:txBody>
          <a:bodyPr/>
          <a:lstStyle/>
          <a:p>
            <a:r>
              <a:rPr lang="en-US" dirty="0"/>
              <a:t>House size &amp; household size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97" y="1572119"/>
            <a:ext cx="6225043" cy="40560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4C9C4B-E8C1-4A8E-8782-68C12660C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272" y="5814361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8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8476" y="291402"/>
            <a:ext cx="6825876" cy="1054687"/>
          </a:xfrm>
        </p:spPr>
        <p:txBody>
          <a:bodyPr/>
          <a:lstStyle/>
          <a:p>
            <a:r>
              <a:rPr lang="en-NZ" sz="2800" dirty="0"/>
              <a:t>Accommodation Supplement – A measure of Rental Unaffordability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476" y="1628775"/>
            <a:ext cx="6825876" cy="3905249"/>
          </a:xfrm>
        </p:spPr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37665" y="2773331"/>
          <a:ext cx="5868670" cy="2179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20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91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 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Number Renting with AS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Number Owner-occupier with AS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Number Boarding with AS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Total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Renters receiving AS as % of all renters 65+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Nelson City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293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75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34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402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38%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Tasman District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268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58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24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350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44%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Marlborough District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361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73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25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459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45%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NZ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26295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6744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3752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37446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40%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29495"/>
              </p:ext>
            </p:extLst>
          </p:nvPr>
        </p:nvGraphicFramePr>
        <p:xfrm>
          <a:off x="1637665" y="1628775"/>
          <a:ext cx="6682370" cy="3481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7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7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0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58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40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92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Number aged 65+ Renting with AS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Number aged 65+ Owner-occupier with AS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Number aged 65+ Boarding with AS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Total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Renters receiving AS as % of all renters 65+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Nelson City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293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75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34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402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38%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Tasman District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268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58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24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350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44%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Marlborough District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361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73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25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459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45%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NZ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26295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6744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3752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>
                          <a:effectLst/>
                        </a:rPr>
                        <a:t>37446</a:t>
                      </a:r>
                      <a:endParaRPr lang="en-N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NZ" sz="1400" dirty="0">
                          <a:effectLst/>
                        </a:rPr>
                        <a:t>40%</a:t>
                      </a:r>
                      <a:endParaRPr lang="en-N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54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8596" y="576061"/>
            <a:ext cx="6825876" cy="701202"/>
          </a:xfrm>
        </p:spPr>
        <p:txBody>
          <a:bodyPr/>
          <a:lstStyle/>
          <a:p>
            <a:r>
              <a:rPr lang="en-US" sz="3200" dirty="0"/>
              <a:t>Older Renters Have Particular Needs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4C9C4B-E8C1-4A8E-8782-68C12660C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272" y="5814361"/>
            <a:ext cx="2517866" cy="963251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F5498FA3-AEB3-450C-8CA2-FC8CC54DDB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963327"/>
              </p:ext>
            </p:extLst>
          </p:nvPr>
        </p:nvGraphicFramePr>
        <p:xfrm>
          <a:off x="1281114" y="1518268"/>
          <a:ext cx="75608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309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2800" dirty="0"/>
              <a:t>Older people Want Fit for Purpose Homes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751" y="1536769"/>
            <a:ext cx="6825876" cy="4090308"/>
          </a:xfrm>
        </p:spPr>
        <p:txBody>
          <a:bodyPr/>
          <a:lstStyle/>
          <a:p>
            <a:r>
              <a:rPr lang="en-NZ" dirty="0"/>
              <a:t>Most older people don’t want to move – Our downsizing research shows:</a:t>
            </a:r>
          </a:p>
          <a:p>
            <a:pPr marL="712788" indent="-350838"/>
            <a:r>
              <a:rPr lang="en-NZ" sz="1600" dirty="0">
                <a:solidFill>
                  <a:srgbClr val="FA4C06"/>
                </a:solidFill>
              </a:rPr>
              <a:t>78% had not moved in recent past and had no intention of moving</a:t>
            </a:r>
          </a:p>
          <a:p>
            <a:r>
              <a:rPr lang="en-NZ" dirty="0"/>
              <a:t>Those that move are looking for: </a:t>
            </a:r>
          </a:p>
          <a:p>
            <a:pPr marL="712788" indent="-350838"/>
            <a:r>
              <a:rPr lang="en-NZ" sz="1600" dirty="0">
                <a:solidFill>
                  <a:srgbClr val="FA4C06"/>
                </a:solidFill>
              </a:rPr>
              <a:t>Less house and section maintenance </a:t>
            </a:r>
          </a:p>
          <a:p>
            <a:pPr marL="712788" indent="-350838"/>
            <a:r>
              <a:rPr lang="en-NZ" sz="1600" dirty="0">
                <a:solidFill>
                  <a:srgbClr val="FA4C06"/>
                </a:solidFill>
              </a:rPr>
              <a:t>Cheaper house running costs </a:t>
            </a:r>
          </a:p>
          <a:p>
            <a:pPr marL="712788" indent="-350838"/>
            <a:r>
              <a:rPr lang="en-NZ" sz="1600" dirty="0">
                <a:solidFill>
                  <a:srgbClr val="FA4C06"/>
                </a:solidFill>
              </a:rPr>
              <a:t>Lifestyle improvement </a:t>
            </a:r>
          </a:p>
          <a:p>
            <a:pPr marL="712788" indent="-350838"/>
            <a:r>
              <a:rPr lang="en-NZ" sz="1600" dirty="0">
                <a:solidFill>
                  <a:srgbClr val="FA4C06"/>
                </a:solidFill>
              </a:rPr>
              <a:t>Health and mobility concerns </a:t>
            </a:r>
          </a:p>
          <a:p>
            <a:pPr marL="712788" indent="-350838"/>
            <a:r>
              <a:rPr lang="en-NZ" sz="1600" dirty="0">
                <a:solidFill>
                  <a:srgbClr val="FA4C06"/>
                </a:solidFill>
              </a:rPr>
              <a:t>Financial concerns </a:t>
            </a:r>
          </a:p>
          <a:p>
            <a:pPr marL="712788" indent="-350838"/>
            <a:r>
              <a:rPr lang="en-NZ" sz="1600" dirty="0">
                <a:solidFill>
                  <a:srgbClr val="FA4C06"/>
                </a:solidFill>
              </a:rPr>
              <a:t>Closer to services </a:t>
            </a:r>
          </a:p>
          <a:p>
            <a:pPr marL="712788" indent="-350838"/>
            <a:r>
              <a:rPr lang="en-NZ" sz="1600" dirty="0">
                <a:solidFill>
                  <a:srgbClr val="FA4C06"/>
                </a:solidFill>
              </a:rPr>
              <a:t>Closer to family or ‘back home’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E1DB93-D2BC-414D-B2D9-A0A0C8429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134" y="5857763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8476" y="341644"/>
            <a:ext cx="6825876" cy="1004445"/>
          </a:xfrm>
        </p:spPr>
        <p:txBody>
          <a:bodyPr/>
          <a:lstStyle/>
          <a:p>
            <a:r>
              <a:rPr lang="en-NZ" sz="2800" dirty="0"/>
              <a:t>Under maintained houses – not safe or comfortable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476" y="1533526"/>
            <a:ext cx="6825876" cy="4173938"/>
          </a:xfrm>
        </p:spPr>
        <p:txBody>
          <a:bodyPr/>
          <a:lstStyle/>
          <a:p>
            <a:pPr marL="342900" lvl="3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US" dirty="0">
                <a:solidFill>
                  <a:srgbClr val="0092B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Average value of older householder owner occupiers unmet repairs  to bring to ‘new’ = $9,000 (2010/11)</a:t>
            </a:r>
          </a:p>
          <a:p>
            <a:pPr marL="342900" lvl="3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US" dirty="0">
                <a:solidFill>
                  <a:srgbClr val="0092B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34% reported problems with </a:t>
            </a:r>
            <a:r>
              <a:rPr lang="en-US" dirty="0" err="1">
                <a:solidFill>
                  <a:srgbClr val="0092B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mould</a:t>
            </a:r>
            <a:r>
              <a:rPr lang="en-US" dirty="0">
                <a:solidFill>
                  <a:srgbClr val="0092B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damp, condensation</a:t>
            </a:r>
          </a:p>
          <a:p>
            <a:pPr marL="342900" lvl="3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US" dirty="0">
                <a:solidFill>
                  <a:srgbClr val="0092B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25% reported a slip or fall around home</a:t>
            </a:r>
          </a:p>
          <a:p>
            <a:pPr marL="342900" lvl="3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US" dirty="0">
                <a:solidFill>
                  <a:srgbClr val="0092B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Deferral of repairs and maintenance due to expense, inconvenience, difficulties in obtaining trusted provider</a:t>
            </a:r>
          </a:p>
          <a:p>
            <a:r>
              <a:rPr lang="en-NZ" dirty="0"/>
              <a:t>Unaddressed repairs and maintenance:</a:t>
            </a:r>
          </a:p>
          <a:p>
            <a:pPr marL="800100" lvl="4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US" dirty="0">
                <a:solidFill>
                  <a:srgbClr val="FA40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 risks</a:t>
            </a:r>
          </a:p>
          <a:p>
            <a:pPr marL="800100" lvl="4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US" dirty="0">
                <a:solidFill>
                  <a:srgbClr val="FA40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Safety risks</a:t>
            </a:r>
          </a:p>
          <a:p>
            <a:pPr marL="800100" lvl="4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US" dirty="0">
                <a:solidFill>
                  <a:srgbClr val="FA40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Premature move to aged residential care</a:t>
            </a:r>
          </a:p>
          <a:p>
            <a:pPr marL="0" lvl="3" algn="l">
              <a:lnSpc>
                <a:spcPts val="2640"/>
              </a:lnSpc>
              <a:buClr>
                <a:srgbClr val="FA4006"/>
              </a:buClr>
            </a:pPr>
            <a:endParaRPr lang="en-US" dirty="0">
              <a:solidFill>
                <a:srgbClr val="FA400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9CB0AC-70DA-4D91-BAD6-474D5EA03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134" y="5811154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0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3200" dirty="0"/>
              <a:t>Older People need resilient homes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476" y="1504951"/>
            <a:ext cx="6825876" cy="4192464"/>
          </a:xfrm>
        </p:spPr>
        <p:txBody>
          <a:bodyPr/>
          <a:lstStyle/>
          <a:p>
            <a:r>
              <a:rPr lang="en-NZ" sz="2000" dirty="0">
                <a:latin typeface="Helvetica" panose="020B0604020202020204" pitchFamily="34" charset="0"/>
                <a:cs typeface="Helvetica" panose="020B0604020202020204" pitchFamily="34" charset="0"/>
              </a:rPr>
              <a:t>A home resilient to adverse natural events:</a:t>
            </a:r>
          </a:p>
          <a:p>
            <a:pPr marL="800100" lvl="2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NZ" sz="1800" dirty="0">
                <a:solidFill>
                  <a:srgbClr val="FA4C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Protects the residents</a:t>
            </a:r>
          </a:p>
          <a:p>
            <a:pPr marL="800100" lvl="2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NZ" sz="1800" dirty="0">
                <a:solidFill>
                  <a:srgbClr val="FA4C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Minimises damage</a:t>
            </a:r>
          </a:p>
          <a:p>
            <a:pPr marL="800100" lvl="2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NZ" sz="1800" dirty="0">
                <a:solidFill>
                  <a:srgbClr val="FA4C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Minimises costs and time in recovery and repairing damage</a:t>
            </a:r>
            <a:endParaRPr lang="en-NZ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NZ" sz="2000" dirty="0">
                <a:latin typeface="Helvetica" panose="020B0604020202020204" pitchFamily="34" charset="0"/>
                <a:cs typeface="Helvetica" panose="020B0604020202020204" pitchFamily="34" charset="0"/>
              </a:rPr>
              <a:t>Older people a very vulnerable </a:t>
            </a:r>
          </a:p>
          <a:p>
            <a:pPr marL="800100" lvl="3" indent="-342900" algn="l">
              <a:lnSpc>
                <a:spcPts val="2640"/>
              </a:lnSpc>
              <a:buClr>
                <a:srgbClr val="FA4006"/>
              </a:buClr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rgbClr val="FA4C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Physiologically</a:t>
            </a:r>
          </a:p>
          <a:p>
            <a:pPr marL="800100" lvl="3" indent="-342900" algn="l">
              <a:lnSpc>
                <a:spcPts val="2640"/>
              </a:lnSpc>
              <a:buClr>
                <a:srgbClr val="FA4006"/>
              </a:buClr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rgbClr val="FA4C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Financially</a:t>
            </a:r>
            <a:endParaRPr lang="en-NZ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NZ" sz="2000" dirty="0">
                <a:latin typeface="Helvetica" panose="020B0604020202020204" pitchFamily="34" charset="0"/>
                <a:cs typeface="Helvetica" panose="020B0604020202020204" pitchFamily="34" charset="0"/>
              </a:rPr>
              <a:t>Older people a huge resource for communities preparing, responding to and recovering from adverse events – So homes need to be resilient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F3FE0E-8248-4F68-85D9-E6ACAE3D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34" y="5811154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66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3600" dirty="0"/>
              <a:t>Downsizing has Pros and Cons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475" y="2210637"/>
            <a:ext cx="6825877" cy="2823588"/>
          </a:xfrm>
        </p:spPr>
        <p:txBody>
          <a:bodyPr/>
          <a:lstStyle/>
          <a:p>
            <a:r>
              <a:rPr lang="en-NZ" sz="2800" dirty="0"/>
              <a:t>Pros</a:t>
            </a:r>
          </a:p>
          <a:p>
            <a:pPr marL="712788" indent="-350838"/>
            <a:r>
              <a:rPr lang="en-NZ" sz="1800" dirty="0">
                <a:solidFill>
                  <a:srgbClr val="FA4006"/>
                </a:solidFill>
              </a:rPr>
              <a:t>Improved dwelling performance and condition </a:t>
            </a:r>
          </a:p>
          <a:p>
            <a:pPr marL="712788" indent="-350838"/>
            <a:r>
              <a:rPr lang="en-NZ" sz="1800" dirty="0">
                <a:solidFill>
                  <a:srgbClr val="FA4006"/>
                </a:solidFill>
              </a:rPr>
              <a:t>Improved physical and mental health </a:t>
            </a:r>
          </a:p>
          <a:p>
            <a:pPr marL="712788" indent="-350838"/>
            <a:r>
              <a:rPr lang="en-NZ" sz="1800" dirty="0">
                <a:solidFill>
                  <a:srgbClr val="FA4006"/>
                </a:solidFill>
              </a:rPr>
              <a:t>Releasing capital to deal with mortgage, debt </a:t>
            </a:r>
          </a:p>
          <a:p>
            <a:pPr marL="712788" indent="-350838"/>
            <a:r>
              <a:rPr lang="en-NZ" sz="1800" dirty="0">
                <a:solidFill>
                  <a:srgbClr val="FA4006"/>
                </a:solidFill>
              </a:rPr>
              <a:t>Lower running costs </a:t>
            </a:r>
          </a:p>
          <a:p>
            <a:pPr marL="712788" indent="-350838"/>
            <a:r>
              <a:rPr lang="en-NZ" sz="1800" dirty="0">
                <a:solidFill>
                  <a:srgbClr val="FA4006"/>
                </a:solidFill>
              </a:rPr>
              <a:t>Maintain or improve connections </a:t>
            </a:r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752F88-C275-449B-A6B3-3EA245F7F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34" y="5811154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72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The downsides of downsizing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476" y="1600199"/>
            <a:ext cx="6825876" cy="3916345"/>
          </a:xfrm>
        </p:spPr>
        <p:txBody>
          <a:bodyPr/>
          <a:lstStyle/>
          <a:p>
            <a:r>
              <a:rPr lang="en-NZ" sz="2800" dirty="0"/>
              <a:t>The Cons</a:t>
            </a:r>
          </a:p>
          <a:p>
            <a:pPr marL="712788" indent="-350838"/>
            <a:r>
              <a:rPr lang="en-NZ" sz="1800" dirty="0">
                <a:solidFill>
                  <a:srgbClr val="FA4C06"/>
                </a:solidFill>
              </a:rPr>
              <a:t>House prices</a:t>
            </a:r>
          </a:p>
          <a:p>
            <a:pPr marL="712788" indent="-350838"/>
            <a:r>
              <a:rPr lang="en-NZ" sz="1800" dirty="0">
                <a:solidFill>
                  <a:srgbClr val="FA4C06"/>
                </a:solidFill>
              </a:rPr>
              <a:t>Moving costs</a:t>
            </a:r>
          </a:p>
          <a:p>
            <a:pPr marL="712788" indent="-350838"/>
            <a:r>
              <a:rPr lang="en-NZ" sz="1800" dirty="0">
                <a:solidFill>
                  <a:srgbClr val="FA4C06"/>
                </a:solidFill>
              </a:rPr>
              <a:t>Unexpected costs </a:t>
            </a:r>
          </a:p>
          <a:p>
            <a:pPr marL="712788" indent="-350838"/>
            <a:r>
              <a:rPr lang="en-NZ" sz="1800" dirty="0">
                <a:solidFill>
                  <a:srgbClr val="FA4C06"/>
                </a:solidFill>
              </a:rPr>
              <a:t>Divesting possessions – both good and bad experiences </a:t>
            </a:r>
          </a:p>
          <a:p>
            <a:pPr marL="712788" indent="-350838"/>
            <a:r>
              <a:rPr lang="en-NZ" sz="1800" dirty="0">
                <a:solidFill>
                  <a:srgbClr val="FA4C06"/>
                </a:solidFill>
              </a:rPr>
              <a:t>Adjusting to new life, new environment </a:t>
            </a:r>
          </a:p>
          <a:p>
            <a:pPr marL="712788" indent="-350838"/>
            <a:r>
              <a:rPr lang="en-NZ" sz="1800" dirty="0">
                <a:solidFill>
                  <a:srgbClr val="FA4C06"/>
                </a:solidFill>
              </a:rPr>
              <a:t>Housing preferences are not met by the market</a:t>
            </a:r>
          </a:p>
          <a:p>
            <a:pPr marL="1257300" lvl="6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Smaller size</a:t>
            </a:r>
          </a:p>
          <a:p>
            <a:pPr marL="1257300" lvl="6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Close to services</a:t>
            </a:r>
          </a:p>
          <a:p>
            <a:pPr marL="1257300" lvl="6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Accessible features</a:t>
            </a:r>
          </a:p>
          <a:p>
            <a:endParaRPr lang="en-NZ" sz="2800" dirty="0"/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8C4000-7AB6-43A4-B7A5-F626D50C7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34" y="5867811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40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3600" dirty="0"/>
              <a:t>Equity release is not that simple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08475" y="1567543"/>
            <a:ext cx="7053743" cy="4129871"/>
          </a:xfrm>
        </p:spPr>
        <p:txBody>
          <a:bodyPr>
            <a:normAutofit/>
          </a:bodyPr>
          <a:lstStyle/>
          <a:p>
            <a:r>
              <a:rPr lang="en-NZ" sz="2400" dirty="0">
                <a:latin typeface="Helvetica" panose="020B0604020202020204" pitchFamily="34" charset="0"/>
                <a:cs typeface="Helvetica" panose="020B0604020202020204" pitchFamily="34" charset="0"/>
              </a:rPr>
              <a:t>The two main pathways are fraught with difficulty:</a:t>
            </a:r>
          </a:p>
          <a:p>
            <a:pPr marL="712788" lvl="1" indent="-255588" algn="l"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rgbClr val="FA4C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Reverse equity lending</a:t>
            </a:r>
          </a:p>
          <a:p>
            <a:pPr marL="712788" lvl="1" indent="-255588" algn="l">
              <a:buFont typeface="Arial" panose="020B0604020202020204" pitchFamily="34" charset="0"/>
              <a:buChar char="•"/>
            </a:pPr>
            <a:r>
              <a:rPr lang="en-NZ" sz="1800" dirty="0">
                <a:solidFill>
                  <a:srgbClr val="FA4C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Movement to a lower cost dwelling</a:t>
            </a:r>
          </a:p>
          <a:p>
            <a:r>
              <a:rPr lang="en-NZ" sz="2400" dirty="0">
                <a:latin typeface="Helvetica" panose="020B0604020202020204" pitchFamily="34" charset="0"/>
                <a:cs typeface="Helvetica" panose="020B0604020202020204" pitchFamily="34" charset="0"/>
              </a:rPr>
              <a:t>All sorts of shocks can de-rail things:</a:t>
            </a:r>
          </a:p>
          <a:p>
            <a:pPr marL="712788" indent="-350838"/>
            <a:r>
              <a:rPr lang="en-NZ" sz="1800" dirty="0">
                <a:solidFill>
                  <a:srgbClr val="FA4C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Adverse natural events</a:t>
            </a:r>
          </a:p>
          <a:p>
            <a:pPr marL="712788" indent="-350838"/>
            <a:r>
              <a:rPr lang="en-NZ" sz="1800" dirty="0">
                <a:solidFill>
                  <a:srgbClr val="FA4C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Adverse financial events – abuse, company collapse</a:t>
            </a:r>
          </a:p>
          <a:p>
            <a:pPr marL="712788" indent="-350838"/>
            <a:r>
              <a:rPr lang="en-NZ" sz="1800" dirty="0">
                <a:solidFill>
                  <a:srgbClr val="FA4C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Leaky building syndrome</a:t>
            </a:r>
          </a:p>
          <a:p>
            <a:pPr marL="361950" indent="-361950"/>
            <a:r>
              <a:rPr lang="en-NZ" sz="2400" dirty="0">
                <a:latin typeface="Helvetica" panose="020B0604020202020204" pitchFamily="34" charset="0"/>
                <a:cs typeface="Helvetica" panose="020B0604020202020204" pitchFamily="34" charset="0"/>
              </a:rPr>
              <a:t>High house prices do not inherently deliver opportunities for equity release</a:t>
            </a:r>
          </a:p>
          <a:p>
            <a:pPr marL="712788" indent="-350838"/>
            <a:endParaRPr lang="en-NZ" sz="1800" dirty="0">
              <a:solidFill>
                <a:srgbClr val="FA4C0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12788" indent="-350838"/>
            <a:endParaRPr lang="en-NZ" sz="1800" dirty="0">
              <a:solidFill>
                <a:srgbClr val="FA4C0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12788" indent="-350838"/>
            <a:endParaRPr lang="en-NZ" sz="1800" dirty="0">
              <a:solidFill>
                <a:srgbClr val="FA4C0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12788" indent="-350838"/>
            <a:endParaRPr lang="en-NZ" sz="1800" dirty="0">
              <a:solidFill>
                <a:srgbClr val="FA4C0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1950" indent="0">
              <a:buNone/>
            </a:pPr>
            <a:endParaRPr lang="en-NZ" sz="1800" dirty="0">
              <a:solidFill>
                <a:srgbClr val="FA4C0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EFA8B5-377A-43A1-A77C-EDDDEA18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134" y="5836564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81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08476" y="733529"/>
            <a:ext cx="6825876" cy="663191"/>
          </a:xfrm>
        </p:spPr>
        <p:txBody>
          <a:bodyPr>
            <a:noAutofit/>
          </a:bodyPr>
          <a:lstStyle/>
          <a:p>
            <a:r>
              <a:rPr lang="en-NZ" sz="3200" dirty="0"/>
              <a:t>Capital Equity Release is Modest</a:t>
            </a:r>
            <a:endParaRPr lang="en-US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08476" y="1646694"/>
            <a:ext cx="6973550" cy="3628691"/>
          </a:xfrm>
        </p:spPr>
        <p:txBody>
          <a:bodyPr/>
          <a:lstStyle/>
          <a:p>
            <a:r>
              <a:rPr lang="en-NZ" sz="2400" dirty="0"/>
              <a:t>Substantial proportion of movers in the open market were left with a surplus of less than $50,000</a:t>
            </a:r>
          </a:p>
          <a:p>
            <a:pPr marL="0" indent="0">
              <a:buNone/>
            </a:pPr>
            <a:endParaRPr lang="en-NZ" sz="2400" dirty="0"/>
          </a:p>
          <a:p>
            <a:r>
              <a:rPr lang="en-NZ" sz="2400" dirty="0"/>
              <a:t>Movers to retirement villages tend to: </a:t>
            </a:r>
          </a:p>
          <a:p>
            <a:pPr marL="712788" indent="-350838"/>
            <a:r>
              <a:rPr lang="en-NZ" sz="1800" dirty="0">
                <a:solidFill>
                  <a:srgbClr val="FA4C06"/>
                </a:solidFill>
              </a:rPr>
              <a:t>Face higher costs</a:t>
            </a:r>
          </a:p>
          <a:p>
            <a:pPr marL="712788" indent="-350838"/>
            <a:r>
              <a:rPr lang="en-NZ" sz="1800" dirty="0">
                <a:solidFill>
                  <a:srgbClr val="FA4C06"/>
                </a:solidFill>
              </a:rPr>
              <a:t>Face non-discretionary costs</a:t>
            </a:r>
          </a:p>
          <a:p>
            <a:pPr marL="712788" indent="-350838"/>
            <a:r>
              <a:rPr lang="en-NZ" sz="1800" dirty="0">
                <a:solidFill>
                  <a:srgbClr val="FA4C06"/>
                </a:solidFill>
              </a:rPr>
              <a:t>Were very much wealthier in the first place</a:t>
            </a:r>
          </a:p>
          <a:p>
            <a:endParaRPr lang="en-NZ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3EA2A3-BB7E-414F-BB6D-CD634A46E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134" y="5804587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32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What we will cover today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476" y="1593740"/>
            <a:ext cx="6825876" cy="4013240"/>
          </a:xfrm>
        </p:spPr>
        <p:txBody>
          <a:bodyPr/>
          <a:lstStyle/>
          <a:p>
            <a:r>
              <a:rPr lang="en-NZ" sz="2400" dirty="0"/>
              <a:t>Housing trends in Nelson and Tasman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2400" dirty="0"/>
              <a:t>Research themes and findings:</a:t>
            </a:r>
          </a:p>
          <a:p>
            <a:pPr marL="800100" lvl="5" indent="-342900" algn="l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rgbClr val="FF6E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</a:t>
            </a:r>
            <a:r>
              <a:rPr lang="en-US" dirty="0" err="1">
                <a:solidFill>
                  <a:srgbClr val="FF6E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ousing</a:t>
            </a:r>
            <a:r>
              <a:rPr lang="en-US" dirty="0">
                <a:solidFill>
                  <a:srgbClr val="FF6E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that older people want</a:t>
            </a:r>
          </a:p>
          <a:p>
            <a:pPr marL="800100" lvl="5" indent="-342900" algn="l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6E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importance of repairs and maintenance</a:t>
            </a:r>
          </a:p>
          <a:p>
            <a:pPr marL="800100" lvl="5" indent="-342900" algn="l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6E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importance of resilient housing</a:t>
            </a:r>
          </a:p>
          <a:p>
            <a:pPr marL="800100" lvl="5" indent="-342900" algn="l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6E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Downsizing – things to think about</a:t>
            </a:r>
          </a:p>
          <a:p>
            <a:r>
              <a:rPr lang="en-NZ" sz="2400" dirty="0"/>
              <a:t>What does this mean for Nelson and Tasman</a:t>
            </a:r>
          </a:p>
          <a:p>
            <a:r>
              <a:rPr lang="en-NZ" sz="2400" dirty="0"/>
              <a:t>What can housing stakeholders do</a:t>
            </a:r>
          </a:p>
          <a:p>
            <a:r>
              <a:rPr lang="en-NZ" sz="2400" dirty="0"/>
              <a:t>Information and decision-support tools for making housing decisions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01280D-1334-4DA5-BD84-D627B2A11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34" y="5854631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92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27832" y="371789"/>
            <a:ext cx="6832879" cy="97430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2700" dirty="0"/>
              <a:t>Expectations and Realisations </a:t>
            </a:r>
            <a:br>
              <a:rPr lang="en-NZ" sz="2700" dirty="0"/>
            </a:br>
            <a:r>
              <a:rPr lang="en-NZ" sz="2700" dirty="0"/>
              <a:t>Ownership and License to Occupy</a:t>
            </a:r>
            <a:r>
              <a:rPr lang="en-NZ" sz="2400" dirty="0"/>
              <a:t/>
            </a:r>
            <a:br>
              <a:rPr lang="en-NZ" sz="2400" dirty="0"/>
            </a:br>
            <a:endParaRPr lang="en-NZ" sz="2400" dirty="0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40908673"/>
              </p:ext>
            </p:extLst>
          </p:nvPr>
        </p:nvGraphicFramePr>
        <p:xfrm>
          <a:off x="1185704" y="1671638"/>
          <a:ext cx="3657601" cy="3764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725884"/>
              </p:ext>
            </p:extLst>
          </p:nvPr>
        </p:nvGraphicFramePr>
        <p:xfrm>
          <a:off x="4843305" y="1671638"/>
          <a:ext cx="3888710" cy="3764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3DBBB0-7D3B-493F-9419-2BBBA1316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134" y="5785011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68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8476" y="523875"/>
            <a:ext cx="6825876" cy="822214"/>
          </a:xfrm>
        </p:spPr>
        <p:txBody>
          <a:bodyPr/>
          <a:lstStyle/>
          <a:p>
            <a:r>
              <a:rPr lang="en-NZ" sz="2800" dirty="0"/>
              <a:t>What does this mean for Nelson &amp; Tasman?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476" y="1724025"/>
            <a:ext cx="6825876" cy="4073873"/>
          </a:xfrm>
        </p:spPr>
        <p:txBody>
          <a:bodyPr/>
          <a:lstStyle/>
          <a:p>
            <a:r>
              <a:rPr lang="en-NZ" sz="2400" dirty="0"/>
              <a:t>Increasing older population </a:t>
            </a:r>
          </a:p>
          <a:p>
            <a:r>
              <a:rPr lang="en-NZ" sz="2400" dirty="0"/>
              <a:t>Probable decreasing aggregate population</a:t>
            </a:r>
          </a:p>
          <a:p>
            <a:r>
              <a:rPr lang="en-NZ" sz="2400" dirty="0"/>
              <a:t>Nelson and Tasman dependent on older people’s well-being and productivity</a:t>
            </a:r>
          </a:p>
          <a:p>
            <a:r>
              <a:rPr lang="en-NZ" sz="2400" dirty="0"/>
              <a:t>Declining home ownership, increasing renting</a:t>
            </a:r>
          </a:p>
          <a:p>
            <a:r>
              <a:rPr lang="en-NZ" sz="2400" dirty="0"/>
              <a:t>Population vulnerability in adverse natural events</a:t>
            </a:r>
          </a:p>
          <a:p>
            <a:r>
              <a:rPr lang="en-NZ" sz="2400" dirty="0"/>
              <a:t>Downsizing needs to be made real and positive</a:t>
            </a:r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028A46-CAC9-4502-90A2-463F5F2FE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34" y="5894749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36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8476" y="150725"/>
            <a:ext cx="6825876" cy="1195364"/>
          </a:xfrm>
        </p:spPr>
        <p:txBody>
          <a:bodyPr/>
          <a:lstStyle/>
          <a:p>
            <a:r>
              <a:rPr lang="en-NZ" sz="3200" dirty="0"/>
              <a:t>Fit for Purpose Housing in an Ageing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476" y="1562100"/>
            <a:ext cx="6825876" cy="4024784"/>
          </a:xfrm>
        </p:spPr>
        <p:txBody>
          <a:bodyPr/>
          <a:lstStyle/>
          <a:p>
            <a:r>
              <a:rPr lang="en-NZ" sz="2000" dirty="0"/>
              <a:t>House design is crucial – </a:t>
            </a:r>
            <a:r>
              <a:rPr lang="en-NZ" sz="2000" dirty="0" err="1"/>
              <a:t>Lifemark</a:t>
            </a:r>
            <a:r>
              <a:rPr lang="en-NZ" sz="2000" dirty="0"/>
              <a:t>, Homestar and resilience</a:t>
            </a:r>
          </a:p>
          <a:p>
            <a:r>
              <a:rPr lang="en-NZ" sz="2000" dirty="0"/>
              <a:t>Diversifying the stock and tenure </a:t>
            </a:r>
          </a:p>
          <a:p>
            <a:r>
              <a:rPr lang="en-NZ" sz="2000" dirty="0"/>
              <a:t>Affordability cannot be ignored</a:t>
            </a:r>
          </a:p>
          <a:p>
            <a:r>
              <a:rPr lang="en-NZ" sz="2000" dirty="0"/>
              <a:t>Location is critical</a:t>
            </a:r>
          </a:p>
          <a:p>
            <a:pPr marL="712788" indent="-350838"/>
            <a:r>
              <a:rPr lang="en-NZ" sz="1800" dirty="0">
                <a:solidFill>
                  <a:srgbClr val="FA4C06"/>
                </a:solidFill>
              </a:rPr>
              <a:t>Resilience</a:t>
            </a:r>
          </a:p>
          <a:p>
            <a:pPr marL="712788" indent="-350838"/>
            <a:r>
              <a:rPr lang="en-NZ" sz="1800" dirty="0">
                <a:solidFill>
                  <a:srgbClr val="FA4C06"/>
                </a:solidFill>
              </a:rPr>
              <a:t>Independence</a:t>
            </a:r>
          </a:p>
          <a:p>
            <a:pPr marL="712788" indent="-350838"/>
            <a:r>
              <a:rPr lang="en-NZ" sz="1800" dirty="0">
                <a:solidFill>
                  <a:srgbClr val="FA4C06"/>
                </a:solidFill>
              </a:rPr>
              <a:t>Contribution – social and economic</a:t>
            </a:r>
          </a:p>
          <a:p>
            <a:r>
              <a:rPr lang="en-NZ" sz="2000" dirty="0"/>
              <a:t>Public transport and compact settlement investment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2C99C3-A1BC-4E56-B9F8-A4EDD1666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201" y="5801106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66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3200" dirty="0"/>
              <a:t>Opportunities for better services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8476" y="1485900"/>
            <a:ext cx="6825876" cy="3648779"/>
          </a:xfrm>
        </p:spPr>
        <p:txBody>
          <a:bodyPr/>
          <a:lstStyle/>
          <a:p>
            <a:r>
              <a:rPr lang="en-NZ" sz="2400" dirty="0"/>
              <a:t>Support services linked with housing </a:t>
            </a:r>
          </a:p>
          <a:p>
            <a:r>
              <a:rPr lang="en-NZ" sz="2400" dirty="0"/>
              <a:t>Connecting across sectors – housing providers, home care services, transport, health services, addressing elder abuse and isolation</a:t>
            </a:r>
          </a:p>
          <a:p>
            <a:r>
              <a:rPr lang="en-NZ" sz="2400" dirty="0"/>
              <a:t>Best practice information and tools for the provision of rental housing for older people</a:t>
            </a:r>
          </a:p>
          <a:p>
            <a:r>
              <a:rPr lang="en-NZ" sz="2400" dirty="0"/>
              <a:t>Housing provider partnering – community sector and private property investors</a:t>
            </a:r>
          </a:p>
          <a:p>
            <a:r>
              <a:rPr lang="en-NZ" sz="2400" dirty="0"/>
              <a:t>Developing naturally occurring retirement communities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D4A402-00E6-44F4-8D4B-915FAED04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34" y="5847714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44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z="3200" dirty="0"/>
              <a:t>Tools Based on Research Findings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8476" y="1446663"/>
            <a:ext cx="6825876" cy="4250752"/>
          </a:xfrm>
        </p:spPr>
        <p:txBody>
          <a:bodyPr/>
          <a:lstStyle/>
          <a:p>
            <a:r>
              <a:rPr lang="en-NZ" sz="2400" dirty="0"/>
              <a:t>Older people want to be actively involved in decision-making about their home-related needs</a:t>
            </a:r>
          </a:p>
          <a:p>
            <a:r>
              <a:rPr lang="en-NZ" sz="2400" dirty="0"/>
              <a:t>Home-related decisions are complex:</a:t>
            </a:r>
          </a:p>
          <a:p>
            <a:pPr marL="800100" lvl="3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NZ" dirty="0">
                <a:solidFill>
                  <a:srgbClr val="FF0000"/>
                </a:solidFill>
              </a:rPr>
              <a:t>Staying put or moving?</a:t>
            </a:r>
          </a:p>
          <a:p>
            <a:pPr marL="800100" lvl="3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NZ" dirty="0">
                <a:solidFill>
                  <a:srgbClr val="FF0000"/>
                </a:solidFill>
              </a:rPr>
              <a:t>Is this a vulnerable site?</a:t>
            </a:r>
          </a:p>
          <a:p>
            <a:pPr marL="800100" lvl="3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NZ" dirty="0">
                <a:solidFill>
                  <a:srgbClr val="FF0000"/>
                </a:solidFill>
              </a:rPr>
              <a:t>What are the financial implication of my choice?</a:t>
            </a:r>
          </a:p>
          <a:p>
            <a:pPr marL="800100" lvl="3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NZ" dirty="0">
                <a:solidFill>
                  <a:srgbClr val="FF0000"/>
                </a:solidFill>
              </a:rPr>
              <a:t>Could I manage here with some help? </a:t>
            </a:r>
          </a:p>
          <a:p>
            <a:pPr marL="800100" lvl="3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NZ" dirty="0">
                <a:solidFill>
                  <a:srgbClr val="FF0000"/>
                </a:solidFill>
              </a:rPr>
              <a:t>What are my future needs?</a:t>
            </a:r>
          </a:p>
          <a:p>
            <a:r>
              <a:rPr lang="en-NZ" sz="2400" dirty="0"/>
              <a:t>Potential danger of jumping to the ‘solution’ before understanding the ‘problem’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0C9BF29-D9EB-4073-8471-FB8127DDC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34" y="5887908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65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Four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476" y="1647826"/>
            <a:ext cx="6825876" cy="3486854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Good Homes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– repairs and maintenance identification and solutions</a:t>
            </a:r>
          </a:p>
          <a:p>
            <a:pPr marL="342900" lvl="2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Resilient Homes </a:t>
            </a:r>
            <a:r>
              <a:rPr lang="en-US" dirty="0">
                <a:solidFill>
                  <a:srgbClr val="0092B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resilient dwelling design, materials and systems identification</a:t>
            </a:r>
          </a:p>
          <a:p>
            <a:pPr marL="342900" lvl="2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Selecting a Site for Your Home </a:t>
            </a:r>
            <a:r>
              <a:rPr lang="en-US" dirty="0">
                <a:solidFill>
                  <a:srgbClr val="0092B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residential site vulnerability identification</a:t>
            </a:r>
          </a:p>
          <a:p>
            <a:pPr marL="342900" lvl="2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My Home My Choices </a:t>
            </a:r>
            <a:r>
              <a:rPr lang="en-US" dirty="0">
                <a:solidFill>
                  <a:srgbClr val="0092B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– home-related options identification and decision-support</a:t>
            </a:r>
          </a:p>
          <a:p>
            <a:pPr marL="342900" lvl="2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endParaRPr lang="en-US" dirty="0">
              <a:solidFill>
                <a:srgbClr val="0092B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2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r>
              <a:rPr lang="en-US" dirty="0">
                <a:solidFill>
                  <a:srgbClr val="0092B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Solutions co-designed with older people and service providers</a:t>
            </a:r>
            <a:endParaRPr lang="en-NZ" dirty="0">
              <a:solidFill>
                <a:srgbClr val="0092B3"/>
              </a:solidFill>
            </a:endParaRPr>
          </a:p>
          <a:p>
            <a:pPr marL="342900" lvl="2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endParaRPr lang="en-US" dirty="0">
              <a:solidFill>
                <a:srgbClr val="0092B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2" indent="-342900" algn="l">
              <a:lnSpc>
                <a:spcPts val="2640"/>
              </a:lnSpc>
              <a:buClr>
                <a:srgbClr val="FA4006"/>
              </a:buClr>
              <a:buFont typeface="Arial"/>
              <a:buChar char="•"/>
            </a:pPr>
            <a:endParaRPr lang="en-US" dirty="0">
              <a:solidFill>
                <a:srgbClr val="0092B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D3C966-14E9-4D2B-A487-8F4932F65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34" y="5770961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7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378" y="644887"/>
            <a:ext cx="6827974" cy="701202"/>
          </a:xfrm>
        </p:spPr>
        <p:txBody>
          <a:bodyPr/>
          <a:lstStyle/>
          <a:p>
            <a:r>
              <a:rPr lang="en-NZ" sz="3200" dirty="0"/>
              <a:t>Good Homes Research Programmes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6379" y="1643449"/>
            <a:ext cx="3779538" cy="3895425"/>
          </a:xfrm>
        </p:spPr>
        <p:txBody>
          <a:bodyPr/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4C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Good Homes Ageing in Place</a:t>
            </a:r>
          </a:p>
          <a:p>
            <a:pPr marL="0" indent="0">
              <a:buNone/>
            </a:pPr>
            <a:endParaRPr lang="en-US" sz="1400" dirty="0">
              <a:solidFill>
                <a:srgbClr val="FA4C0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4C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Community Resilience and Good Ageing</a:t>
            </a:r>
          </a:p>
          <a:p>
            <a:pPr marL="0" indent="0">
              <a:buNone/>
            </a:pPr>
            <a:endParaRPr lang="en-US" sz="1400" dirty="0">
              <a:solidFill>
                <a:srgbClr val="FA4C0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4C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Finding the Best Fit: housing, downsizing and older people</a:t>
            </a:r>
          </a:p>
          <a:p>
            <a:pPr marL="0" indent="0">
              <a:buNone/>
            </a:pPr>
            <a:endParaRPr lang="en-US" sz="1400" dirty="0">
              <a:solidFill>
                <a:srgbClr val="FA4C0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A4C0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Life When Renting</a:t>
            </a:r>
          </a:p>
          <a:p>
            <a:pPr marL="0" indent="0">
              <a:buNone/>
            </a:pPr>
            <a:endParaRPr lang="en-US" sz="2400" dirty="0">
              <a:solidFill>
                <a:srgbClr val="FA4C0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825982-D25F-435B-94AB-7058C6215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34" y="5877859"/>
            <a:ext cx="2517866" cy="9632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F95FD7-A920-4DC4-910F-8E537E85D7E4}"/>
              </a:ext>
            </a:extLst>
          </p:cNvPr>
          <p:cNvSpPr/>
          <p:nvPr/>
        </p:nvSpPr>
        <p:spPr>
          <a:xfrm>
            <a:off x="5627076" y="1643449"/>
            <a:ext cx="2807275" cy="389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360363">
              <a:lnSpc>
                <a:spcPts val="2640"/>
              </a:lnSpc>
              <a:spcBef>
                <a:spcPct val="20000"/>
              </a:spcBef>
              <a:buClr>
                <a:srgbClr val="FA400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2B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Supporting older people’s resilience in homes and communities</a:t>
            </a:r>
          </a:p>
          <a:p>
            <a:pPr marL="360363" lvl="0" indent="-360363">
              <a:lnSpc>
                <a:spcPts val="2640"/>
              </a:lnSpc>
              <a:spcBef>
                <a:spcPct val="20000"/>
              </a:spcBef>
              <a:buClr>
                <a:srgbClr val="FA400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2B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Understanding older people’s experiences and points of view</a:t>
            </a:r>
          </a:p>
          <a:p>
            <a:pPr marL="360363" lvl="0" indent="-360363">
              <a:lnSpc>
                <a:spcPts val="2640"/>
              </a:lnSpc>
              <a:spcBef>
                <a:spcPct val="20000"/>
              </a:spcBef>
              <a:buClr>
                <a:srgbClr val="FA400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2B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Multi-method, multi-disciplinary</a:t>
            </a:r>
          </a:p>
          <a:p>
            <a:pPr marL="360363" lvl="0" indent="-360363">
              <a:lnSpc>
                <a:spcPts val="2640"/>
              </a:lnSpc>
              <a:spcBef>
                <a:spcPct val="20000"/>
              </a:spcBef>
              <a:buClr>
                <a:srgbClr val="FA400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2B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Evidence-based solutions</a:t>
            </a:r>
          </a:p>
        </p:txBody>
      </p:sp>
    </p:spTree>
    <p:extLst>
      <p:ext uri="{BB962C8B-B14F-4D97-AF65-F5344CB8AC3E}">
        <p14:creationId xmlns:p14="http://schemas.microsoft.com/office/powerpoint/2010/main" val="2777573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8476" y="523875"/>
            <a:ext cx="6825876" cy="822214"/>
          </a:xfrm>
        </p:spPr>
        <p:txBody>
          <a:bodyPr/>
          <a:lstStyle/>
          <a:p>
            <a:r>
              <a:rPr lang="en-NZ" sz="3200" dirty="0"/>
              <a:t>Housing trends in Nelson &amp; Tasman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476" y="1527349"/>
            <a:ext cx="3556377" cy="4320792"/>
          </a:xfrm>
        </p:spPr>
        <p:txBody>
          <a:bodyPr>
            <a:noAutofit/>
          </a:bodyPr>
          <a:lstStyle/>
          <a:p>
            <a:r>
              <a:rPr lang="en-NZ" sz="2000" dirty="0"/>
              <a:t>Big Issues in housing:</a:t>
            </a:r>
          </a:p>
          <a:p>
            <a:pPr marL="712788" indent="-350838"/>
            <a:r>
              <a:rPr lang="en-NZ" sz="1400" kern="600" dirty="0">
                <a:solidFill>
                  <a:srgbClr val="FF6E00"/>
                </a:solidFill>
              </a:rPr>
              <a:t>Declining home ownership</a:t>
            </a:r>
          </a:p>
          <a:p>
            <a:pPr marL="712788" indent="-350838"/>
            <a:r>
              <a:rPr lang="en-NZ" sz="1400" kern="600" dirty="0">
                <a:solidFill>
                  <a:srgbClr val="FF6E00"/>
                </a:solidFill>
              </a:rPr>
              <a:t>More renting among older population</a:t>
            </a:r>
          </a:p>
          <a:p>
            <a:pPr marL="712788" indent="-350838"/>
            <a:r>
              <a:rPr lang="en-NZ" sz="1400" kern="600" dirty="0">
                <a:solidFill>
                  <a:srgbClr val="FF6E00"/>
                </a:solidFill>
              </a:rPr>
              <a:t>Uncontrolled house prices</a:t>
            </a:r>
          </a:p>
          <a:p>
            <a:pPr marL="712788" indent="-350838"/>
            <a:r>
              <a:rPr lang="en-NZ" sz="1400" kern="600" dirty="0">
                <a:solidFill>
                  <a:srgbClr val="FF6E00"/>
                </a:solidFill>
              </a:rPr>
              <a:t>Poor stock alignment</a:t>
            </a:r>
          </a:p>
          <a:p>
            <a:pPr marL="712788" indent="-350838"/>
            <a:r>
              <a:rPr lang="en-NZ" sz="1400" kern="600" dirty="0">
                <a:solidFill>
                  <a:srgbClr val="FF6E00"/>
                </a:solidFill>
              </a:rPr>
              <a:t>Unaffordability owner occupation and unaffordable rentals</a:t>
            </a:r>
          </a:p>
          <a:p>
            <a:pPr marL="712788" indent="-350838"/>
            <a:r>
              <a:rPr lang="en-NZ" sz="1400" kern="600" dirty="0">
                <a:solidFill>
                  <a:srgbClr val="FF6E00"/>
                </a:solidFill>
              </a:rPr>
              <a:t>Poor stock maintenance</a:t>
            </a:r>
          </a:p>
          <a:p>
            <a:pPr marL="712788" indent="-350838"/>
            <a:r>
              <a:rPr lang="en-NZ" sz="1400" kern="600" dirty="0">
                <a:solidFill>
                  <a:srgbClr val="FF6E00"/>
                </a:solidFill>
              </a:rPr>
              <a:t>Poor resilience</a:t>
            </a:r>
          </a:p>
          <a:p>
            <a:pPr marL="712788" indent="-350838"/>
            <a:r>
              <a:rPr lang="en-NZ" sz="1400" kern="600" dirty="0">
                <a:solidFill>
                  <a:srgbClr val="FF6E00"/>
                </a:solidFill>
              </a:rPr>
              <a:t>Low take-up of </a:t>
            </a:r>
            <a:r>
              <a:rPr lang="en-NZ" sz="1400" kern="600" dirty="0" err="1">
                <a:solidFill>
                  <a:srgbClr val="FF6E00"/>
                </a:solidFill>
              </a:rPr>
              <a:t>LifeMark</a:t>
            </a:r>
            <a:endParaRPr lang="en-NZ" sz="1400" kern="600" dirty="0">
              <a:solidFill>
                <a:srgbClr val="FF6E00"/>
              </a:solidFill>
            </a:endParaRPr>
          </a:p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E44FC1-EFB3-4467-8E77-9CCC9120F67D}"/>
              </a:ext>
            </a:extLst>
          </p:cNvPr>
          <p:cNvSpPr/>
          <p:nvPr/>
        </p:nvSpPr>
        <p:spPr>
          <a:xfrm>
            <a:off x="5486399" y="1527349"/>
            <a:ext cx="2947953" cy="406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640"/>
              </a:lnSpc>
              <a:spcBef>
                <a:spcPct val="20000"/>
              </a:spcBef>
              <a:buClr>
                <a:srgbClr val="FA4006"/>
              </a:buClr>
              <a:buFont typeface="Arial"/>
              <a:buChar char="•"/>
            </a:pPr>
            <a:r>
              <a:rPr lang="en-NZ" sz="2000" dirty="0">
                <a:solidFill>
                  <a:srgbClr val="0092B3"/>
                </a:solidFill>
                <a:latin typeface="Helvetica"/>
                <a:cs typeface="Helvetica"/>
              </a:rPr>
              <a:t>Older people are affected by these</a:t>
            </a:r>
          </a:p>
          <a:p>
            <a:pPr marL="712788" lvl="0" indent="-350838">
              <a:lnSpc>
                <a:spcPts val="2640"/>
              </a:lnSpc>
              <a:spcBef>
                <a:spcPct val="20000"/>
              </a:spcBef>
              <a:buClr>
                <a:srgbClr val="FA4006"/>
              </a:buClr>
              <a:buFont typeface="Arial"/>
              <a:buChar char="•"/>
            </a:pPr>
            <a:r>
              <a:rPr lang="en-NZ" sz="1400" dirty="0">
                <a:solidFill>
                  <a:srgbClr val="FF6E00"/>
                </a:solidFill>
                <a:latin typeface="Helvetica"/>
                <a:cs typeface="Helvetica"/>
              </a:rPr>
              <a:t>Hard to down size</a:t>
            </a:r>
          </a:p>
          <a:p>
            <a:pPr marL="712788" lvl="0" indent="-350838">
              <a:lnSpc>
                <a:spcPts val="2640"/>
              </a:lnSpc>
              <a:spcBef>
                <a:spcPct val="20000"/>
              </a:spcBef>
              <a:buClr>
                <a:srgbClr val="FA4006"/>
              </a:buClr>
              <a:buFont typeface="Arial"/>
              <a:buChar char="•"/>
            </a:pPr>
            <a:r>
              <a:rPr lang="en-NZ" sz="1400" dirty="0">
                <a:solidFill>
                  <a:srgbClr val="FF6E00"/>
                </a:solidFill>
                <a:latin typeface="Helvetica"/>
                <a:cs typeface="Helvetica"/>
              </a:rPr>
              <a:t>Increased rates – this is largely house price driven</a:t>
            </a:r>
          </a:p>
          <a:p>
            <a:pPr marL="712788" lvl="0" indent="-350838">
              <a:lnSpc>
                <a:spcPts val="2640"/>
              </a:lnSpc>
              <a:spcBef>
                <a:spcPct val="20000"/>
              </a:spcBef>
              <a:buClr>
                <a:srgbClr val="FA4006"/>
              </a:buClr>
              <a:buFont typeface="Arial"/>
              <a:buChar char="•"/>
            </a:pPr>
            <a:r>
              <a:rPr lang="en-NZ" sz="1400" dirty="0">
                <a:solidFill>
                  <a:srgbClr val="FF6E00"/>
                </a:solidFill>
                <a:latin typeface="Helvetica"/>
                <a:cs typeface="Helvetica"/>
              </a:rPr>
              <a:t>Unaffordable rents </a:t>
            </a:r>
          </a:p>
          <a:p>
            <a:pPr marL="712788" lvl="0" indent="-350838">
              <a:lnSpc>
                <a:spcPts val="2640"/>
              </a:lnSpc>
              <a:spcBef>
                <a:spcPct val="20000"/>
              </a:spcBef>
              <a:buClr>
                <a:srgbClr val="FA4006"/>
              </a:buClr>
              <a:buFont typeface="Arial"/>
              <a:buChar char="•"/>
            </a:pPr>
            <a:r>
              <a:rPr lang="en-NZ" sz="1400" dirty="0">
                <a:solidFill>
                  <a:srgbClr val="FF6E00"/>
                </a:solidFill>
                <a:latin typeface="Helvetica"/>
                <a:cs typeface="Helvetica"/>
              </a:rPr>
              <a:t>Insecurity</a:t>
            </a:r>
          </a:p>
          <a:p>
            <a:pPr marL="712788" lvl="0" indent="-350838">
              <a:lnSpc>
                <a:spcPts val="2640"/>
              </a:lnSpc>
              <a:spcBef>
                <a:spcPct val="20000"/>
              </a:spcBef>
              <a:buClr>
                <a:srgbClr val="FA4006"/>
              </a:buClr>
              <a:buFont typeface="Arial"/>
              <a:buChar char="•"/>
            </a:pPr>
            <a:r>
              <a:rPr lang="en-NZ" sz="1400" dirty="0">
                <a:solidFill>
                  <a:srgbClr val="FF6E00"/>
                </a:solidFill>
                <a:latin typeface="Helvetica"/>
                <a:cs typeface="Helvetica"/>
              </a:rPr>
              <a:t>Poor housing conditions</a:t>
            </a:r>
          </a:p>
          <a:p>
            <a:pPr marL="712788" lvl="0" indent="-350838">
              <a:lnSpc>
                <a:spcPts val="2640"/>
              </a:lnSpc>
              <a:spcBef>
                <a:spcPct val="20000"/>
              </a:spcBef>
              <a:buClr>
                <a:srgbClr val="FA4006"/>
              </a:buClr>
              <a:buFont typeface="Arial"/>
              <a:buChar char="•"/>
            </a:pPr>
            <a:r>
              <a:rPr lang="en-NZ" sz="1400" dirty="0">
                <a:solidFill>
                  <a:srgbClr val="FF6E00"/>
                </a:solidFill>
                <a:latin typeface="Helvetica"/>
                <a:cs typeface="Helvetica"/>
              </a:rPr>
              <a:t>Inaccessible and dysfunctional dwellings</a:t>
            </a:r>
          </a:p>
          <a:p>
            <a:pPr marL="712788" lvl="0" indent="-350838">
              <a:lnSpc>
                <a:spcPts val="2640"/>
              </a:lnSpc>
              <a:spcBef>
                <a:spcPct val="20000"/>
              </a:spcBef>
              <a:buClr>
                <a:srgbClr val="FA4006"/>
              </a:buClr>
              <a:buFont typeface="Arial"/>
              <a:buChar char="•"/>
            </a:pPr>
            <a:endParaRPr lang="en-NZ" sz="1400" dirty="0">
              <a:solidFill>
                <a:srgbClr val="FF6E00"/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B98DFF-7D41-4DEC-81C0-33A7745EE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134" y="5848141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08476" y="644887"/>
            <a:ext cx="6825876" cy="701202"/>
          </a:xfrm>
        </p:spPr>
        <p:txBody>
          <a:bodyPr>
            <a:normAutofit fontScale="90000"/>
          </a:bodyPr>
          <a:lstStyle/>
          <a:p>
            <a:r>
              <a:rPr lang="en-NZ" sz="3600" dirty="0"/>
              <a:t> Declining Owner Occupation - NZ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55584"/>
            <a:ext cx="4395597" cy="3535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92" y="2395291"/>
            <a:ext cx="4200508" cy="33957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E40293-9780-4771-AC26-775F3AA7E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134" y="5791057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91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 flipV="1">
            <a:off x="5364088" y="4221088"/>
            <a:ext cx="0" cy="2941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AAECE1-37B0-46B5-A87B-5075A6AD7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34" y="5877859"/>
            <a:ext cx="2517866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43AA129-4683-4D0D-AA87-CB94F1685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87" y="262389"/>
            <a:ext cx="8230313" cy="47857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CF2A993-E80F-41BC-AEB4-295646077209}"/>
              </a:ext>
            </a:extLst>
          </p:cNvPr>
          <p:cNvSpPr txBox="1"/>
          <p:nvPr/>
        </p:nvSpPr>
        <p:spPr>
          <a:xfrm>
            <a:off x="833300" y="5278345"/>
            <a:ext cx="431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Source: Natalie Jackson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23ADE2-60E2-41D2-B787-4EC3DF81A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28976"/>
            <a:ext cx="237764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52692"/>
      </p:ext>
    </p:extLst>
  </p:cSld>
  <p:clrMapOvr>
    <a:masterClrMapping/>
  </p:clrMapOvr>
  <p:transition advTm="1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411760" y="2060848"/>
            <a:ext cx="1008112" cy="2016224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491880" y="4221088"/>
            <a:ext cx="0" cy="3032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483768" y="4280364"/>
            <a:ext cx="10743" cy="2349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364088" y="4221088"/>
            <a:ext cx="0" cy="2941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entagon 2"/>
          <p:cNvSpPr/>
          <p:nvPr/>
        </p:nvSpPr>
        <p:spPr>
          <a:xfrm rot="1385663" flipH="1">
            <a:off x="5212780" y="3266155"/>
            <a:ext cx="1944216" cy="360040"/>
          </a:xfrm>
          <a:prstGeom prst="homePlat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Cohort Born 1962-66 (youngest ‘Boomers)</a:t>
            </a:r>
          </a:p>
        </p:txBody>
      </p:sp>
      <p:sp>
        <p:nvSpPr>
          <p:cNvPr id="4" name="Pentagon 3"/>
          <p:cNvSpPr/>
          <p:nvPr/>
        </p:nvSpPr>
        <p:spPr>
          <a:xfrm rot="1266985" flipH="1">
            <a:off x="7041692" y="3313245"/>
            <a:ext cx="1800200" cy="337038"/>
          </a:xfrm>
          <a:prstGeom prst="homePlat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Cohort Born 1942-46 (oldest ‘Boomers’)</a:t>
            </a:r>
          </a:p>
        </p:txBody>
      </p:sp>
      <p:sp>
        <p:nvSpPr>
          <p:cNvPr id="11" name="Oval 10"/>
          <p:cNvSpPr/>
          <p:nvPr/>
        </p:nvSpPr>
        <p:spPr>
          <a:xfrm>
            <a:off x="3419872" y="2996952"/>
            <a:ext cx="1008112" cy="54158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39752" y="411324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Leave parental home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0616" y="4129572"/>
            <a:ext cx="174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Main family formation years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0304B2-5994-4C5E-8F29-FE637B83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34" y="5894749"/>
            <a:ext cx="2517866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51FF9B-BEE5-40C8-9773-918729B09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" y="5876459"/>
            <a:ext cx="2377646" cy="9815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714C1D-606A-494F-9003-BB3C4F0D6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90" y="365710"/>
            <a:ext cx="8230313" cy="4785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F17AE8C-BAAE-4579-B62E-E73D314A8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90" y="5272295"/>
            <a:ext cx="436511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9529"/>
      </p:ext>
    </p:extLst>
  </p:cSld>
  <p:clrMapOvr>
    <a:masterClrMapping/>
  </p:clrMapOvr>
  <p:transition advTm="1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8596" y="381837"/>
            <a:ext cx="6825876" cy="895426"/>
          </a:xfrm>
        </p:spPr>
        <p:txBody>
          <a:bodyPr/>
          <a:lstStyle/>
          <a:p>
            <a:r>
              <a:rPr lang="en-US" sz="2400" dirty="0"/>
              <a:t>High House Prices Don’t Always Help – Sale and Purchase Among Older Movers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830791" y="1650690"/>
          <a:ext cx="6501446" cy="405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309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6963" y="834013"/>
            <a:ext cx="7275006" cy="512076"/>
          </a:xfrm>
        </p:spPr>
        <p:txBody>
          <a:bodyPr>
            <a:normAutofit fontScale="90000"/>
          </a:bodyPr>
          <a:lstStyle/>
          <a:p>
            <a:r>
              <a:rPr lang="en-NZ" sz="2400" dirty="0"/>
              <a:t>Housing Stock Does not Accommodate Downsizing</a:t>
            </a:r>
            <a:br>
              <a:rPr lang="en-NZ" sz="2400" dirty="0"/>
            </a:br>
            <a:endParaRPr lang="en-NZ" sz="2400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sz="quarter" idx="10"/>
            <p:extLst/>
          </p:nvPr>
        </p:nvGraphicFramePr>
        <p:xfrm>
          <a:off x="1446963" y="1655153"/>
          <a:ext cx="7115419" cy="397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08213" cy="7986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E8678B-1245-4336-B59D-ECBD5CE21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940" y="5775147"/>
            <a:ext cx="251786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65609"/>
      </p:ext>
    </p:extLst>
  </p:cSld>
  <p:clrMapOvr>
    <a:masterClrMapping/>
  </p:clrMapOvr>
</p:sld>
</file>

<file path=ppt/theme/theme1.xml><?xml version="1.0" encoding="utf-8"?>
<a:theme xmlns:a="http://schemas.openxmlformats.org/drawingml/2006/main" name="1_RC &amp; CRESA Logos">
  <a:themeElements>
    <a:clrScheme name="Callaghan Innovation">
      <a:dk1>
        <a:srgbClr val="2B3229"/>
      </a:dk1>
      <a:lt1>
        <a:sysClr val="window" lastClr="FFFFFF"/>
      </a:lt1>
      <a:dk2>
        <a:srgbClr val="2B322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1118</Words>
  <Application>Microsoft Office PowerPoint</Application>
  <PresentationFormat>On-screen Show (4:3)</PresentationFormat>
  <Paragraphs>239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Helvetica</vt:lpstr>
      <vt:lpstr>Times New Roman</vt:lpstr>
      <vt:lpstr>1_RC &amp; CRESA Logos</vt:lpstr>
      <vt:lpstr>Housing in an Ageing Society </vt:lpstr>
      <vt:lpstr>What we will cover today</vt:lpstr>
      <vt:lpstr>Good Homes Research Programmes</vt:lpstr>
      <vt:lpstr>Housing trends in Nelson &amp; Tasman</vt:lpstr>
      <vt:lpstr> Declining Owner Occupation - NZ</vt:lpstr>
      <vt:lpstr>PowerPoint Presentation</vt:lpstr>
      <vt:lpstr>PowerPoint Presentation</vt:lpstr>
      <vt:lpstr>High House Prices Don’t Always Help – Sale and Purchase Among Older Movers</vt:lpstr>
      <vt:lpstr>Housing Stock Does not Accommodate Downsizing </vt:lpstr>
      <vt:lpstr>House size &amp; household size</vt:lpstr>
      <vt:lpstr>Accommodation Supplement – A measure of Rental Unaffordability</vt:lpstr>
      <vt:lpstr>Older Renters Have Particular Needs</vt:lpstr>
      <vt:lpstr>Older people Want Fit for Purpose Homes</vt:lpstr>
      <vt:lpstr>Under maintained houses – not safe or comfortable </vt:lpstr>
      <vt:lpstr>Older People need resilient homes</vt:lpstr>
      <vt:lpstr>Downsizing has Pros and Cons</vt:lpstr>
      <vt:lpstr>The downsides of downsizing</vt:lpstr>
      <vt:lpstr>Equity release is not that simple</vt:lpstr>
      <vt:lpstr>Capital Equity Release is Modest</vt:lpstr>
      <vt:lpstr>Expectations and Realisations  Ownership and License to Occupy </vt:lpstr>
      <vt:lpstr>What does this mean for Nelson &amp; Tasman?</vt:lpstr>
      <vt:lpstr>Fit for Purpose Housing in an Ageing Society</vt:lpstr>
      <vt:lpstr>Opportunities for better services</vt:lpstr>
      <vt:lpstr>Tools Based on Research Findings</vt:lpstr>
      <vt:lpstr>Four Tools</vt:lpstr>
    </vt:vector>
  </TitlesOfParts>
  <Company>city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Yee</dc:creator>
  <cp:lastModifiedBy>Nicky Mcdonald</cp:lastModifiedBy>
  <cp:revision>152</cp:revision>
  <cp:lastPrinted>2017-09-14T20:29:53Z</cp:lastPrinted>
  <dcterms:created xsi:type="dcterms:W3CDTF">2014-02-27T20:58:40Z</dcterms:created>
  <dcterms:modified xsi:type="dcterms:W3CDTF">2017-09-27T20:12:52Z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A1838707</vt:lpwstr>
  </property>
  <property fmtid="{D5CDD505-2E9C-101B-9397-08002B2CF9AE}" pid="4" name="Objective-Title">
    <vt:lpwstr>Older adult housing issues Nelson</vt:lpwstr>
  </property>
  <property fmtid="{D5CDD505-2E9C-101B-9397-08002B2CF9AE}" pid="5" name="Objective-Comment">
    <vt:lpwstr/>
  </property>
  <property fmtid="{D5CDD505-2E9C-101B-9397-08002B2CF9AE}" pid="6" name="Objective-CreationStamp">
    <vt:filetime>2017-09-27T20:12:46Z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2017-09-27T20:20:03Z</vt:filetime>
  </property>
  <property fmtid="{D5CDD505-2E9C-101B-9397-08002B2CF9AE}" pid="10" name="Objective-ModificationStamp">
    <vt:filetime>2017-09-27T20:20:03Z</vt:filetime>
  </property>
  <property fmtid="{D5CDD505-2E9C-101B-9397-08002B2CF9AE}" pid="11" name="Objective-Owner">
    <vt:lpwstr>Nicky McDonald</vt:lpwstr>
  </property>
  <property fmtid="{D5CDD505-2E9C-101B-9397-08002B2CF9AE}" pid="12" name="Objective-Path">
    <vt:lpwstr>TARDIS:Governance:Council Policy:Best Practice - Policy, Procedures, Guidelines, Strategy:</vt:lpwstr>
  </property>
  <property fmtid="{D5CDD505-2E9C-101B-9397-08002B2CF9AE}" pid="13" name="Objective-Parent">
    <vt:lpwstr>Best Practice - Policy, Procedures, Guidelines, Strategy</vt:lpwstr>
  </property>
  <property fmtid="{D5CDD505-2E9C-101B-9397-08002B2CF9AE}" pid="14" name="Objective-State">
    <vt:lpwstr>Published</vt:lpwstr>
  </property>
  <property fmtid="{D5CDD505-2E9C-101B-9397-08002B2CF9AE}" pid="15" name="Objective-Version">
    <vt:lpwstr>2.0</vt:lpwstr>
  </property>
  <property fmtid="{D5CDD505-2E9C-101B-9397-08002B2CF9AE}" pid="16" name="Objective-VersionNumber">
    <vt:r8>3</vt:r8>
  </property>
  <property fmtid="{D5CDD505-2E9C-101B-9397-08002B2CF9AE}" pid="17" name="Objective-VersionComment">
    <vt:lpwstr/>
  </property>
  <property fmtid="{D5CDD505-2E9C-101B-9397-08002B2CF9AE}" pid="18" name="Objective-FileNumber">
    <vt:lpwstr>GOV-04-01</vt:lpwstr>
  </property>
  <property fmtid="{D5CDD505-2E9C-101B-9397-08002B2CF9AE}" pid="19" name="Objective-Classification">
    <vt:lpwstr>[Inherited - Council]</vt:lpwstr>
  </property>
  <property fmtid="{D5CDD505-2E9C-101B-9397-08002B2CF9AE}" pid="20" name="Objective-Caveats">
    <vt:lpwstr/>
  </property>
  <property fmtid="{D5CDD505-2E9C-101B-9397-08002B2CF9AE}" pid="21" name="Objective-Policy - Procedures - Plan Sub Type [system]">
    <vt:lpwstr>Council</vt:lpwstr>
  </property>
  <property fmtid="{D5CDD505-2E9C-101B-9397-08002B2CF9AE}" pid="22" name="Objective-Contract Number [system]">
    <vt:lpwstr/>
  </property>
  <property fmtid="{D5CDD505-2E9C-101B-9397-08002B2CF9AE}" pid="23" name="Objective-Project ID [system]">
    <vt:lpwstr/>
  </property>
  <property fmtid="{D5CDD505-2E9C-101B-9397-08002B2CF9AE}" pid="24" name="Objective-Service Request Id [system]">
    <vt:lpwstr/>
  </property>
  <property fmtid="{D5CDD505-2E9C-101B-9397-08002B2CF9AE}" pid="25" name="Objective-Organisation [system]">
    <vt:lpwstr/>
  </property>
  <property fmtid="{D5CDD505-2E9C-101B-9397-08002B2CF9AE}" pid="26" name="Objective-NCS Reference Number [system]">
    <vt:lpwstr/>
  </property>
  <property fmtid="{D5CDD505-2E9C-101B-9397-08002B2CF9AE}" pid="27" name="Objective-NCS System Area [system]">
    <vt:lpwstr/>
  </property>
  <property fmtid="{D5CDD505-2E9C-101B-9397-08002B2CF9AE}" pid="28" name="Objective-PPR Links [system]">
    <vt:lpwstr/>
  </property>
  <property fmtid="{D5CDD505-2E9C-101B-9397-08002B2CF9AE}" pid="29" name="Objective-Review By [system]">
    <vt:filetime>2017-08-22T11:00:00Z</vt:filetime>
  </property>
  <property fmtid="{D5CDD505-2E9C-101B-9397-08002B2CF9AE}" pid="30" name="Objective-Reviewer [system]">
    <vt:lpwstr/>
  </property>
  <property fmtid="{D5CDD505-2E9C-101B-9397-08002B2CF9AE}" pid="31" name="Objective-Department [system]">
    <vt:lpwstr>Senior Leadership Team</vt:lpwstr>
  </property>
</Properties>
</file>